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6"/>
  </p:notesMasterIdLst>
  <p:sldIdLst>
    <p:sldId id="284" r:id="rId2"/>
    <p:sldId id="293"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40F17-DF8B-4F16-8CA1-45589B111D33}" type="datetimeFigureOut">
              <a:rPr lang="en-GB" smtClean="0"/>
              <a:t>16/09/2024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963B7-3162-43D9-BC37-EEFF7B4C88F5}" type="slidenum">
              <a:rPr lang="en-GB" smtClean="0"/>
              <a:t>‹#›</a:t>
            </a:fld>
            <a:endParaRPr lang="en-GB"/>
          </a:p>
        </p:txBody>
      </p:sp>
    </p:spTree>
    <p:extLst>
      <p:ext uri="{BB962C8B-B14F-4D97-AF65-F5344CB8AC3E}">
        <p14:creationId xmlns:p14="http://schemas.microsoft.com/office/powerpoint/2010/main" val="412550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charset="-128"/>
              </a:defRPr>
            </a:lvl1pPr>
            <a:lvl2pPr marL="710565" indent="-271908">
              <a:defRPr>
                <a:solidFill>
                  <a:schemeClr val="tx1"/>
                </a:solidFill>
                <a:latin typeface="Calibri" pitchFamily="34" charset="0"/>
                <a:ea typeface="ヒラギノ角ゴ Pro W3" charset="-128"/>
              </a:defRPr>
            </a:lvl2pPr>
            <a:lvl3pPr marL="1092137" indent="-217827">
              <a:defRPr>
                <a:solidFill>
                  <a:schemeClr val="tx1"/>
                </a:solidFill>
                <a:latin typeface="Calibri" pitchFamily="34" charset="0"/>
                <a:ea typeface="ヒラギノ角ゴ Pro W3" charset="-128"/>
              </a:defRPr>
            </a:lvl3pPr>
            <a:lvl4pPr marL="1530794" indent="-217827">
              <a:defRPr>
                <a:solidFill>
                  <a:schemeClr val="tx1"/>
                </a:solidFill>
                <a:latin typeface="Calibri" pitchFamily="34" charset="0"/>
                <a:ea typeface="ヒラギノ角ゴ Pro W3" charset="-128"/>
              </a:defRPr>
            </a:lvl4pPr>
            <a:lvl5pPr marL="1967949" indent="-217827">
              <a:defRPr>
                <a:solidFill>
                  <a:schemeClr val="tx1"/>
                </a:solidFill>
                <a:latin typeface="Calibri" pitchFamily="34" charset="0"/>
                <a:ea typeface="ヒラギノ角ゴ Pro W3" charset="-128"/>
              </a:defRPr>
            </a:lvl5pPr>
            <a:lvl6pPr marL="2400597" indent="-217827" defTabSz="432648" eaLnBrk="0" fontAlgn="base" hangingPunct="0">
              <a:spcBef>
                <a:spcPct val="0"/>
              </a:spcBef>
              <a:spcAft>
                <a:spcPct val="0"/>
              </a:spcAft>
              <a:defRPr>
                <a:solidFill>
                  <a:schemeClr val="tx1"/>
                </a:solidFill>
                <a:latin typeface="Calibri" pitchFamily="34" charset="0"/>
                <a:ea typeface="ヒラギノ角ゴ Pro W3" charset="-128"/>
              </a:defRPr>
            </a:lvl6pPr>
            <a:lvl7pPr marL="2833246" indent="-217827" defTabSz="432648" eaLnBrk="0" fontAlgn="base" hangingPunct="0">
              <a:spcBef>
                <a:spcPct val="0"/>
              </a:spcBef>
              <a:spcAft>
                <a:spcPct val="0"/>
              </a:spcAft>
              <a:defRPr>
                <a:solidFill>
                  <a:schemeClr val="tx1"/>
                </a:solidFill>
                <a:latin typeface="Calibri" pitchFamily="34" charset="0"/>
                <a:ea typeface="ヒラギノ角ゴ Pro W3" charset="-128"/>
              </a:defRPr>
            </a:lvl7pPr>
            <a:lvl8pPr marL="3265894" indent="-217827" defTabSz="432648" eaLnBrk="0" fontAlgn="base" hangingPunct="0">
              <a:spcBef>
                <a:spcPct val="0"/>
              </a:spcBef>
              <a:spcAft>
                <a:spcPct val="0"/>
              </a:spcAft>
              <a:defRPr>
                <a:solidFill>
                  <a:schemeClr val="tx1"/>
                </a:solidFill>
                <a:latin typeface="Calibri" pitchFamily="34" charset="0"/>
                <a:ea typeface="ヒラギノ角ゴ Pro W3" charset="-128"/>
              </a:defRPr>
            </a:lvl8pPr>
            <a:lvl9pPr marL="3698543" indent="-217827" defTabSz="432648" eaLnBrk="0" fontAlgn="base" hangingPunct="0">
              <a:spcBef>
                <a:spcPct val="0"/>
              </a:spcBef>
              <a:spcAft>
                <a:spcPct val="0"/>
              </a:spcAft>
              <a:defRPr>
                <a:solidFill>
                  <a:schemeClr val="tx1"/>
                </a:solidFill>
                <a:latin typeface="Calibri" pitchFamily="34" charset="0"/>
                <a:ea typeface="ヒラギノ角ゴ Pro W3" charset="-128"/>
              </a:defRPr>
            </a:lvl9pPr>
          </a:lstStyle>
          <a:p>
            <a:fld id="{BC372026-4E2D-448C-BD7F-99E8B0947EF3}" type="slidenum">
              <a:rPr lang="en-GB" altLang="en-US"/>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3963B7-3162-43D9-BC37-EEFF7B4C88F5}" type="slidenum">
              <a:rPr lang="en-GB" smtClean="0"/>
              <a:t>13</a:t>
            </a:fld>
            <a:endParaRPr lang="en-GB"/>
          </a:p>
        </p:txBody>
      </p:sp>
    </p:spTree>
    <p:extLst>
      <p:ext uri="{BB962C8B-B14F-4D97-AF65-F5344CB8AC3E}">
        <p14:creationId xmlns:p14="http://schemas.microsoft.com/office/powerpoint/2010/main" val="3077284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
        <p:nvSpPr>
          <p:cNvPr id="7" name="Rectangle 6"/>
          <p:cNvSpPr/>
          <p:nvPr userDrawn="1"/>
        </p:nvSpPr>
        <p:spPr>
          <a:xfrm>
            <a:off x="0" y="0"/>
            <a:ext cx="9144000" cy="12687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userDrawn="1"/>
        </p:nvSpPr>
        <p:spPr>
          <a:xfrm>
            <a:off x="7380312" y="755881"/>
            <a:ext cx="1656184" cy="246221"/>
          </a:xfrm>
          <a:prstGeom prst="rect">
            <a:avLst/>
          </a:prstGeom>
          <a:noFill/>
        </p:spPr>
        <p:txBody>
          <a:bodyPr wrap="square" rtlCol="0">
            <a:spAutoFit/>
          </a:bodyPr>
          <a:lstStyle/>
          <a:p>
            <a:r>
              <a:rPr lang="en-GB" sz="1000" dirty="0">
                <a:solidFill>
                  <a:prstClr val="white"/>
                </a:solidFill>
                <a:latin typeface="Arial" pitchFamily="34" charset="0"/>
                <a:cs typeface="Arial" pitchFamily="34" charset="0"/>
              </a:rPr>
              <a:t>www.hccmpw.org.uk</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536" y="237110"/>
            <a:ext cx="717374" cy="789512"/>
          </a:xfrm>
          <a:prstGeom prst="rect">
            <a:avLst/>
          </a:prstGeom>
          <a:ln>
            <a:solidFill>
              <a:schemeClr val="bg1"/>
            </a:solidFill>
          </a:ln>
        </p:spPr>
      </p:pic>
      <p:sp>
        <p:nvSpPr>
          <p:cNvPr id="12" name="TextBox 11"/>
          <p:cNvSpPr txBox="1"/>
          <p:nvPr userDrawn="1"/>
        </p:nvSpPr>
        <p:spPr>
          <a:xfrm>
            <a:off x="1139999" y="322756"/>
            <a:ext cx="2664296" cy="623248"/>
          </a:xfrm>
          <a:prstGeom prst="rect">
            <a:avLst/>
          </a:prstGeom>
          <a:noFill/>
        </p:spPr>
        <p:txBody>
          <a:bodyPr wrap="square" rtlCol="0">
            <a:spAutoFit/>
          </a:bodyPr>
          <a:lstStyle/>
          <a:p>
            <a:pPr>
              <a:lnSpc>
                <a:spcPct val="150000"/>
              </a:lnSpc>
            </a:pPr>
            <a:r>
              <a:rPr lang="en-GB" sz="1100" b="1" dirty="0" err="1">
                <a:solidFill>
                  <a:prstClr val="white"/>
                </a:solidFill>
                <a:latin typeface="Arial" pitchFamily="34" charset="0"/>
                <a:cs typeface="Arial" pitchFamily="34" charset="0"/>
              </a:rPr>
              <a:t>Hybu</a:t>
            </a:r>
            <a:r>
              <a:rPr lang="en-GB" sz="1100" b="1" dirty="0">
                <a:solidFill>
                  <a:prstClr val="white"/>
                </a:solidFill>
                <a:latin typeface="Arial" pitchFamily="34" charset="0"/>
                <a:cs typeface="Arial" pitchFamily="34" charset="0"/>
              </a:rPr>
              <a:t> Cig </a:t>
            </a:r>
            <a:r>
              <a:rPr lang="en-GB" sz="1100" b="1" dirty="0" err="1">
                <a:solidFill>
                  <a:prstClr val="white"/>
                </a:solidFill>
                <a:latin typeface="Arial" pitchFamily="34" charset="0"/>
                <a:cs typeface="Arial" pitchFamily="34" charset="0"/>
              </a:rPr>
              <a:t>Cymru</a:t>
            </a:r>
            <a:endParaRPr lang="en-GB" sz="1100" b="1" dirty="0">
              <a:solidFill>
                <a:prstClr val="white"/>
              </a:solidFill>
              <a:latin typeface="Arial" pitchFamily="34" charset="0"/>
              <a:cs typeface="Arial" pitchFamily="34" charset="0"/>
            </a:endParaRPr>
          </a:p>
          <a:p>
            <a:r>
              <a:rPr lang="en-GB" sz="1100" dirty="0">
                <a:solidFill>
                  <a:prstClr val="white"/>
                </a:solidFill>
                <a:latin typeface="Arial" pitchFamily="34" charset="0"/>
                <a:cs typeface="Arial" pitchFamily="34" charset="0"/>
              </a:rPr>
              <a:t>Meat Promotion Wales</a:t>
            </a:r>
            <a:r>
              <a:rPr lang="en-GB" dirty="0">
                <a:solidFill>
                  <a:prstClr val="black"/>
                </a:solidFill>
              </a:rPr>
              <a:t>	</a:t>
            </a:r>
          </a:p>
        </p:txBody>
      </p:sp>
    </p:spTree>
    <p:extLst>
      <p:ext uri="{BB962C8B-B14F-4D97-AF65-F5344CB8AC3E}">
        <p14:creationId xmlns:p14="http://schemas.microsoft.com/office/powerpoint/2010/main" val="76493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1342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8463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4148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1664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52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9363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567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648072"/>
          </a:xfrm>
          <a:prstGeom prst="rect">
            <a:avLst/>
          </a:prstGeom>
        </p:spPr>
        <p:txBody>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457200" y="2204864"/>
            <a:ext cx="8229600" cy="3921299"/>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3356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442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8187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4301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5391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91995E5-FDA6-4393-A9C3-679B4E32427F}" type="datetimeFigureOut">
              <a:rPr lang="en-GB">
                <a:solidFill>
                  <a:prstClr val="black"/>
                </a:solidFill>
              </a:rPr>
              <a:pPr/>
              <a:t>16/09/2024</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4BC33C1-A28C-4600-8F36-5BC0F821BD2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3810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68760"/>
          </a:xfrm>
          <a:prstGeom prst="rect">
            <a:avLst/>
          </a:prstGeom>
          <a:solidFill>
            <a:srgbClr val="41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95536" y="237110"/>
            <a:ext cx="717374" cy="789512"/>
          </a:xfrm>
          <a:prstGeom prst="rect">
            <a:avLst/>
          </a:prstGeom>
          <a:ln>
            <a:solidFill>
              <a:schemeClr val="bg1"/>
            </a:solidFill>
          </a:ln>
        </p:spPr>
      </p:pic>
      <p:sp>
        <p:nvSpPr>
          <p:cNvPr id="9" name="TextBox 8"/>
          <p:cNvSpPr txBox="1"/>
          <p:nvPr userDrawn="1"/>
        </p:nvSpPr>
        <p:spPr>
          <a:xfrm>
            <a:off x="1139999" y="266152"/>
            <a:ext cx="2664296" cy="646331"/>
          </a:xfrm>
          <a:prstGeom prst="rect">
            <a:avLst/>
          </a:prstGeom>
          <a:noFill/>
        </p:spPr>
        <p:txBody>
          <a:bodyPr wrap="square" rtlCol="0">
            <a:spAutoFit/>
          </a:bodyPr>
          <a:lstStyle/>
          <a:p>
            <a:pPr>
              <a:lnSpc>
                <a:spcPct val="200000"/>
              </a:lnSpc>
            </a:pPr>
            <a:r>
              <a:rPr lang="en-GB" sz="1200" b="1" dirty="0" err="1">
                <a:solidFill>
                  <a:prstClr val="white"/>
                </a:solidFill>
                <a:latin typeface="PT Sans" panose="020B0503020203020204" pitchFamily="34" charset="0"/>
                <a:cs typeface="Arial" pitchFamily="34" charset="0"/>
              </a:rPr>
              <a:t>Hybu</a:t>
            </a:r>
            <a:r>
              <a:rPr lang="en-GB" sz="1200" b="1" dirty="0">
                <a:solidFill>
                  <a:prstClr val="white"/>
                </a:solidFill>
                <a:latin typeface="PT Sans" panose="020B0503020203020204" pitchFamily="34" charset="0"/>
                <a:cs typeface="Arial" pitchFamily="34" charset="0"/>
              </a:rPr>
              <a:t> Cig </a:t>
            </a:r>
            <a:r>
              <a:rPr lang="en-GB" sz="1200" b="1" dirty="0" err="1">
                <a:solidFill>
                  <a:prstClr val="white"/>
                </a:solidFill>
                <a:latin typeface="PT Sans" panose="020B0503020203020204" pitchFamily="34" charset="0"/>
                <a:cs typeface="Arial" pitchFamily="34" charset="0"/>
              </a:rPr>
              <a:t>Cymru</a:t>
            </a:r>
            <a:endParaRPr lang="en-GB" sz="1200" b="1" dirty="0">
              <a:solidFill>
                <a:prstClr val="white"/>
              </a:solidFill>
              <a:latin typeface="PT Sans" panose="020B0503020203020204" pitchFamily="34" charset="0"/>
              <a:cs typeface="Arial" pitchFamily="34" charset="0"/>
            </a:endParaRPr>
          </a:p>
          <a:p>
            <a:r>
              <a:rPr lang="en-GB" sz="1200" dirty="0">
                <a:solidFill>
                  <a:prstClr val="white"/>
                </a:solidFill>
                <a:latin typeface="PT Sans" panose="020B0503020203020204" pitchFamily="34" charset="0"/>
                <a:cs typeface="Arial" pitchFamily="34" charset="0"/>
              </a:rPr>
              <a:t>Meat Promotion Wales</a:t>
            </a:r>
            <a:r>
              <a:rPr lang="en-GB" sz="1200" dirty="0">
                <a:solidFill>
                  <a:prstClr val="black"/>
                </a:solidFill>
                <a:latin typeface="PT Sans" panose="020B0503020203020204" pitchFamily="34" charset="0"/>
              </a:rPr>
              <a:t>	</a:t>
            </a:r>
          </a:p>
        </p:txBody>
      </p:sp>
      <p:sp>
        <p:nvSpPr>
          <p:cNvPr id="10" name="TextBox 9"/>
          <p:cNvSpPr txBox="1"/>
          <p:nvPr userDrawn="1"/>
        </p:nvSpPr>
        <p:spPr>
          <a:xfrm>
            <a:off x="7380312" y="945667"/>
            <a:ext cx="1656184" cy="246221"/>
          </a:xfrm>
          <a:prstGeom prst="rect">
            <a:avLst/>
          </a:prstGeom>
          <a:noFill/>
        </p:spPr>
        <p:txBody>
          <a:bodyPr wrap="square" rtlCol="0">
            <a:spAutoFit/>
          </a:bodyPr>
          <a:lstStyle/>
          <a:p>
            <a:pPr algn="r"/>
            <a:r>
              <a:rPr lang="en-GB" sz="1000" dirty="0">
                <a:solidFill>
                  <a:prstClr val="white"/>
                </a:solidFill>
                <a:latin typeface="PT Sans" panose="020B0503020203020204" pitchFamily="34" charset="0"/>
                <a:cs typeface="Arial" pitchFamily="34" charset="0"/>
              </a:rPr>
              <a:t>www.hccmpw.org.uk</a:t>
            </a:r>
          </a:p>
        </p:txBody>
      </p:sp>
    </p:spTree>
    <p:extLst>
      <p:ext uri="{BB962C8B-B14F-4D97-AF65-F5344CB8AC3E}">
        <p14:creationId xmlns:p14="http://schemas.microsoft.com/office/powerpoint/2010/main" val="66975812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hyperlink" Target="http://www.google.co.uk/imgres?imgurl=http://www.photovideoedu.com/Portals/0/Set_Elements_Styling_and_Props/Resource%20Winter%2008%20Guide%20to%20Kits%20image%201.jpg&amp;imgrefurl=http://www.photovideoedu.com/Learn/Articles/resource-guide-to-kits.aspx&amp;h=373&amp;w=598&amp;tbnid=o4tXWobgYgIRMM:&amp;zoom=1&amp;docid=80A1W6QXczoQNM&amp;ei=VPblVLvLO8X3au_tgOgP&amp;tbm=isch&amp;ved=0CCgQMygJMA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mp;esrc=s&amp;frm=1&amp;source=images&amp;cd=&amp;cad=rja&amp;uact=8&amp;ved=0CAcQjRw&amp;url=http://foodstyling-manila.com/blog/2010/assisting-janet-mitchell-one-of-australias-top-food-stylists/&amp;ei=Nf7lVJP_N8noaqTKguAM&amp;bvm=bv.85970519,d.d2s&amp;psig=AFQjCNGB3lTtks-ZQRQhLaZflnz4KOatqA&amp;ust=1424443349597725"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s://www.google.co.uk/imgres?imgurl=https://s-media-cache-ak0.pinimg.com/originals/80/cc/0f/80cc0fdd45f7507ece7d4f0f0f589928.jpg&amp;imgrefurl=https://www.pinterest.com/pin/315744623854859075/&amp;docid=BiacNB2kPuO4VM&amp;tbnid=fqoI-Lz_oipphM:&amp;vet=10ahUKEwiNyNevuevYAhWkHsAKHdpcB384ZBAzCBcoFTAV..i&amp;w=580&amp;h=435&amp;bih=682&amp;biw=1278&amp;q=plate%20garnishes&amp;ved=0ahUKEwiNyNevuevYAhWkHsAKHdpcB384ZBAzCBcoFTAV&amp;iact=mrc&amp;uact=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GB" altLang="en-US" sz="3600" b="1" dirty="0">
                <a:ea typeface="PT Sans" panose="020B0503020203020204" pitchFamily="34" charset="0"/>
              </a:rPr>
              <a:t>Food Presentation and Styling</a:t>
            </a:r>
          </a:p>
        </p:txBody>
      </p:sp>
      <p:pic>
        <p:nvPicPr>
          <p:cNvPr id="4100" name="Picture 9" descr="Spiced Beef, Pumpkin and Carrot S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42" y="5228401"/>
            <a:ext cx="2774299" cy="14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743326"/>
            <a:ext cx="27527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43326"/>
            <a:ext cx="2236352"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743325"/>
            <a:ext cx="2257732" cy="300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5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1000"/>
                                        <p:tgtEl>
                                          <p:spTgt spid="4101"/>
                                        </p:tgtEl>
                                      </p:cBhvr>
                                    </p:animEffect>
                                    <p:anim calcmode="lin" valueType="num">
                                      <p:cBhvr>
                                        <p:cTn id="18" dur="1000" fill="hold"/>
                                        <p:tgtEl>
                                          <p:spTgt spid="4101"/>
                                        </p:tgtEl>
                                        <p:attrNameLst>
                                          <p:attrName>ppt_x</p:attrName>
                                        </p:attrNameLst>
                                      </p:cBhvr>
                                      <p:tavLst>
                                        <p:tav tm="0">
                                          <p:val>
                                            <p:strVal val="#ppt_x"/>
                                          </p:val>
                                        </p:tav>
                                        <p:tav tm="100000">
                                          <p:val>
                                            <p:strVal val="#ppt_x"/>
                                          </p:val>
                                        </p:tav>
                                      </p:tavLst>
                                    </p:anim>
                                    <p:anim calcmode="lin" valueType="num">
                                      <p:cBhvr>
                                        <p:cTn id="19" dur="1000" fill="hold"/>
                                        <p:tgtEl>
                                          <p:spTgt spid="410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fade">
                                      <p:cBhvr>
                                        <p:cTn id="27" dur="1000"/>
                                        <p:tgtEl>
                                          <p:spTgt spid="4103"/>
                                        </p:tgtEl>
                                      </p:cBhvr>
                                    </p:animEffect>
                                    <p:anim calcmode="lin" valueType="num">
                                      <p:cBhvr>
                                        <p:cTn id="28" dur="1000" fill="hold"/>
                                        <p:tgtEl>
                                          <p:spTgt spid="4103"/>
                                        </p:tgtEl>
                                        <p:attrNameLst>
                                          <p:attrName>ppt_x</p:attrName>
                                        </p:attrNameLst>
                                      </p:cBhvr>
                                      <p:tavLst>
                                        <p:tav tm="0">
                                          <p:val>
                                            <p:strVal val="#ppt_x"/>
                                          </p:val>
                                        </p:tav>
                                        <p:tav tm="100000">
                                          <p:val>
                                            <p:strVal val="#ppt_x"/>
                                          </p:val>
                                        </p:tav>
                                      </p:tavLst>
                                    </p:anim>
                                    <p:anim calcmode="lin" valueType="num">
                                      <p:cBhvr>
                                        <p:cTn id="29"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pPr algn="l"/>
            <a:r>
              <a:rPr lang="en-GB" altLang="en-US" sz="3600" dirty="0">
                <a:ea typeface="ヒラギノ角ゴ Pro W3" charset="-128"/>
              </a:rPr>
              <a:t>5. Decoration and garnish</a:t>
            </a:r>
          </a:p>
        </p:txBody>
      </p:sp>
      <p:sp>
        <p:nvSpPr>
          <p:cNvPr id="32771" name="Content Placeholder 4"/>
          <p:cNvSpPr>
            <a:spLocks noGrp="1"/>
          </p:cNvSpPr>
          <p:nvPr>
            <p:ph idx="1"/>
          </p:nvPr>
        </p:nvSpPr>
        <p:spPr>
          <a:xfrm>
            <a:off x="457200" y="2420888"/>
            <a:ext cx="5048027" cy="3921299"/>
          </a:xfrm>
        </p:spPr>
        <p:txBody>
          <a:bodyPr/>
          <a:lstStyle/>
          <a:p>
            <a:pPr marL="0" indent="0">
              <a:buNone/>
            </a:pPr>
            <a:r>
              <a:rPr lang="en-GB" altLang="en-US" sz="2400" dirty="0">
                <a:ea typeface="ヒラギノ角ゴ Pro W3" charset="-128"/>
              </a:rPr>
              <a:t>Edible decoration could include:</a:t>
            </a:r>
          </a:p>
          <a:p>
            <a:r>
              <a:rPr lang="en-GB" altLang="en-US" sz="2400" dirty="0">
                <a:ea typeface="ヒラギノ角ゴ Pro W3" charset="-128"/>
              </a:rPr>
              <a:t>Fresh herbs or dried spices</a:t>
            </a:r>
          </a:p>
          <a:p>
            <a:r>
              <a:rPr lang="en-GB" altLang="en-US" sz="2400" dirty="0">
                <a:ea typeface="ヒラギノ角ゴ Pro W3" charset="-128"/>
              </a:rPr>
              <a:t>Toasted nuts, sesame or pumpkin seeds</a:t>
            </a:r>
          </a:p>
          <a:p>
            <a:r>
              <a:rPr lang="en-GB" altLang="en-US" sz="2400" dirty="0">
                <a:ea typeface="ヒラギノ角ゴ Pro W3" charset="-128"/>
              </a:rPr>
              <a:t>Julienne strips or ribbons of vegetables</a:t>
            </a:r>
          </a:p>
          <a:p>
            <a:r>
              <a:rPr lang="en-GB" altLang="en-US" sz="2400" dirty="0">
                <a:ea typeface="ヒラギノ角ゴ Pro W3" charset="-128"/>
              </a:rPr>
              <a:t>Twists of citrus fruit, shaped or carved vegetables</a:t>
            </a:r>
          </a:p>
          <a:p>
            <a:r>
              <a:rPr lang="en-GB" altLang="en-US" sz="2400" dirty="0">
                <a:ea typeface="ヒラギノ角ゴ Pro W3" charset="-128"/>
              </a:rPr>
              <a:t>Crispy croutons</a:t>
            </a:r>
          </a:p>
        </p:txBody>
      </p:sp>
      <p:pic>
        <p:nvPicPr>
          <p:cNvPr id="32772" name="Picture 5" descr="http://www.wlaitfoodie.com/wp-content/uploads/2016/12/julienned-vegetab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227" y="4797152"/>
            <a:ext cx="35083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966" y="1556792"/>
            <a:ext cx="28733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1000" fill="hold"/>
                                        <p:tgtEl>
                                          <p:spTgt spid="327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000"/>
                                        <p:tgtEl>
                                          <p:spTgt spid="32771">
                                            <p:txEl>
                                              <p:pRg st="0" end="0"/>
                                            </p:txEl>
                                          </p:spTgt>
                                        </p:tgtEl>
                                      </p:cBhvr>
                                    </p:animEffect>
                                    <p:anim calcmode="lin" valueType="num">
                                      <p:cBhvr>
                                        <p:cTn id="1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1000"/>
                                        <p:tgtEl>
                                          <p:spTgt spid="32771">
                                            <p:txEl>
                                              <p:pRg st="1" end="1"/>
                                            </p:txEl>
                                          </p:spTgt>
                                        </p:tgtEl>
                                      </p:cBhvr>
                                    </p:animEffect>
                                    <p:anim calcmode="lin" valueType="num">
                                      <p:cBhvr>
                                        <p:cTn id="1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2771">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fade">
                                      <p:cBhvr>
                                        <p:cTn id="22" dur="1000"/>
                                        <p:tgtEl>
                                          <p:spTgt spid="32771">
                                            <p:txEl>
                                              <p:pRg st="2" end="2"/>
                                            </p:txEl>
                                          </p:spTgt>
                                        </p:tgtEl>
                                      </p:cBhvr>
                                    </p:animEffect>
                                    <p:anim calcmode="lin" valueType="num">
                                      <p:cBhvr>
                                        <p:cTn id="23"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2771">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fade">
                                      <p:cBhvr>
                                        <p:cTn id="27" dur="1000"/>
                                        <p:tgtEl>
                                          <p:spTgt spid="32771">
                                            <p:txEl>
                                              <p:pRg st="3" end="3"/>
                                            </p:txEl>
                                          </p:spTgt>
                                        </p:tgtEl>
                                      </p:cBhvr>
                                    </p:animEffect>
                                    <p:anim calcmode="lin" valueType="num">
                                      <p:cBhvr>
                                        <p:cTn id="28"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2771">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771">
                                            <p:txEl>
                                              <p:pRg st="4" end="4"/>
                                            </p:txEl>
                                          </p:spTgt>
                                        </p:tgtEl>
                                        <p:attrNameLst>
                                          <p:attrName>style.visibility</p:attrName>
                                        </p:attrNameLst>
                                      </p:cBhvr>
                                      <p:to>
                                        <p:strVal val="visible"/>
                                      </p:to>
                                    </p:set>
                                    <p:animEffect transition="in" filter="fade">
                                      <p:cBhvr>
                                        <p:cTn id="32" dur="1000"/>
                                        <p:tgtEl>
                                          <p:spTgt spid="32771">
                                            <p:txEl>
                                              <p:pRg st="4" end="4"/>
                                            </p:txEl>
                                          </p:spTgt>
                                        </p:tgtEl>
                                      </p:cBhvr>
                                    </p:animEffect>
                                    <p:anim calcmode="lin" valueType="num">
                                      <p:cBhvr>
                                        <p:cTn id="33"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2771">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Effect transition="in" filter="fade">
                                      <p:cBhvr>
                                        <p:cTn id="37" dur="1000"/>
                                        <p:tgtEl>
                                          <p:spTgt spid="32771">
                                            <p:txEl>
                                              <p:pRg st="5" end="5"/>
                                            </p:txEl>
                                          </p:spTgt>
                                        </p:tgtEl>
                                      </p:cBhvr>
                                    </p:animEffect>
                                    <p:anim calcmode="lin" valueType="num">
                                      <p:cBhvr>
                                        <p:cTn id="38"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2771">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772"/>
                                        </p:tgtEl>
                                        <p:attrNameLst>
                                          <p:attrName>style.visibility</p:attrName>
                                        </p:attrNameLst>
                                      </p:cBhvr>
                                      <p:to>
                                        <p:strVal val="visible"/>
                                      </p:to>
                                    </p:set>
                                    <p:animEffect transition="in" filter="fade">
                                      <p:cBhvr>
                                        <p:cTn id="42" dur="1000"/>
                                        <p:tgtEl>
                                          <p:spTgt spid="32772"/>
                                        </p:tgtEl>
                                      </p:cBhvr>
                                    </p:animEffect>
                                    <p:anim calcmode="lin" valueType="num">
                                      <p:cBhvr>
                                        <p:cTn id="43" dur="1000" fill="hold"/>
                                        <p:tgtEl>
                                          <p:spTgt spid="32772"/>
                                        </p:tgtEl>
                                        <p:attrNameLst>
                                          <p:attrName>ppt_x</p:attrName>
                                        </p:attrNameLst>
                                      </p:cBhvr>
                                      <p:tavLst>
                                        <p:tav tm="0">
                                          <p:val>
                                            <p:strVal val="#ppt_x"/>
                                          </p:val>
                                        </p:tav>
                                        <p:tav tm="100000">
                                          <p:val>
                                            <p:strVal val="#ppt_x"/>
                                          </p:val>
                                        </p:tav>
                                      </p:tavLst>
                                    </p:anim>
                                    <p:anim calcmode="lin" valueType="num">
                                      <p:cBhvr>
                                        <p:cTn id="44" dur="1000" fill="hold"/>
                                        <p:tgtEl>
                                          <p:spTgt spid="3277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2773"/>
                                        </p:tgtEl>
                                        <p:attrNameLst>
                                          <p:attrName>style.visibility</p:attrName>
                                        </p:attrNameLst>
                                      </p:cBhvr>
                                      <p:to>
                                        <p:strVal val="visible"/>
                                      </p:to>
                                    </p:set>
                                    <p:animEffect transition="in" filter="fade">
                                      <p:cBhvr>
                                        <p:cTn id="47" dur="1000"/>
                                        <p:tgtEl>
                                          <p:spTgt spid="32773"/>
                                        </p:tgtEl>
                                      </p:cBhvr>
                                    </p:animEffect>
                                    <p:anim calcmode="lin" valueType="num">
                                      <p:cBhvr>
                                        <p:cTn id="48" dur="1000" fill="hold"/>
                                        <p:tgtEl>
                                          <p:spTgt spid="32773"/>
                                        </p:tgtEl>
                                        <p:attrNameLst>
                                          <p:attrName>ppt_x</p:attrName>
                                        </p:attrNameLst>
                                      </p:cBhvr>
                                      <p:tavLst>
                                        <p:tav tm="0">
                                          <p:val>
                                            <p:strVal val="#ppt_x"/>
                                          </p:val>
                                        </p:tav>
                                        <p:tav tm="100000">
                                          <p:val>
                                            <p:strVal val="#ppt_x"/>
                                          </p:val>
                                        </p:tav>
                                      </p:tavLst>
                                    </p:anim>
                                    <p:anim calcmode="lin" valueType="num">
                                      <p:cBhvr>
                                        <p:cTn id="49"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algn="l"/>
            <a:r>
              <a:rPr lang="en-GB" altLang="en-US" sz="3600" dirty="0">
                <a:ea typeface="ヒラギノ角ゴ Pro W3" charset="-128"/>
              </a:rPr>
              <a:t>5. Decoration and garnish</a:t>
            </a:r>
          </a:p>
        </p:txBody>
      </p:sp>
      <p:sp>
        <p:nvSpPr>
          <p:cNvPr id="21507" name="Content Placeholder 4"/>
          <p:cNvSpPr>
            <a:spLocks noGrp="1"/>
          </p:cNvSpPr>
          <p:nvPr>
            <p:ph idx="1"/>
          </p:nvPr>
        </p:nvSpPr>
        <p:spPr>
          <a:xfrm>
            <a:off x="457200" y="2204864"/>
            <a:ext cx="3898776" cy="3921299"/>
          </a:xfrm>
        </p:spPr>
        <p:txBody>
          <a:bodyPr/>
          <a:lstStyle/>
          <a:p>
            <a:pPr>
              <a:defRPr/>
            </a:pPr>
            <a:r>
              <a:rPr lang="en-GB" altLang="en-US" sz="2200" dirty="0">
                <a:ea typeface="ヒラギノ角ゴ Pro W3" charset="-128"/>
              </a:rPr>
              <a:t>Coarsely crushed peppercorns</a:t>
            </a:r>
          </a:p>
          <a:p>
            <a:pPr>
              <a:defRPr/>
            </a:pPr>
            <a:r>
              <a:rPr lang="en-GB" altLang="en-US" sz="2200" dirty="0">
                <a:ea typeface="ヒラギノ角ゴ Pro W3" charset="-128"/>
              </a:rPr>
              <a:t>Grated citrus zest</a:t>
            </a:r>
          </a:p>
          <a:p>
            <a:pPr>
              <a:defRPr/>
            </a:pPr>
            <a:r>
              <a:rPr lang="en-GB" altLang="en-US" sz="2200" dirty="0">
                <a:ea typeface="ヒラギノ角ゴ Pro W3" charset="-128"/>
              </a:rPr>
              <a:t>Edible flowers such as nasturtium, elderflower and cornflower or pea shoots</a:t>
            </a:r>
          </a:p>
          <a:p>
            <a:pPr>
              <a:defRPr/>
            </a:pPr>
            <a:r>
              <a:rPr lang="en-GB" altLang="en-US" sz="2200" dirty="0">
                <a:ea typeface="ヒラギノ角ゴ Pro W3" charset="-128"/>
              </a:rPr>
              <a:t>Edible herb flowers such as chive, garlic and fennel</a:t>
            </a:r>
          </a:p>
          <a:p>
            <a:pPr>
              <a:defRPr/>
            </a:pPr>
            <a:r>
              <a:rPr lang="en-GB" altLang="en-US" sz="2200" dirty="0">
                <a:ea typeface="ヒラギノ角ゴ Pro W3" charset="-128"/>
              </a:rPr>
              <a:t>Swirled, brushed,  painted or piped cream, half fat crème fraiche, jus or compotes.</a:t>
            </a:r>
          </a:p>
          <a:p>
            <a:pPr>
              <a:defRPr/>
            </a:pPr>
            <a:endParaRPr lang="en-GB" altLang="en-US" sz="2200" dirty="0">
              <a:ea typeface="ヒラギノ角ゴ Pro W3" charset="-128"/>
            </a:endParaRPr>
          </a:p>
          <a:p>
            <a:pPr>
              <a:defRPr/>
            </a:pPr>
            <a:endParaRPr lang="en-GB" altLang="en-US" sz="2200" dirty="0">
              <a:ea typeface="ヒラギノ角ゴ Pro W3" charset="-128"/>
            </a:endParaRPr>
          </a:p>
          <a:p>
            <a:pPr>
              <a:defRPr/>
            </a:pPr>
            <a:endParaRPr lang="en-GB" altLang="en-US" sz="2200" dirty="0">
              <a:ea typeface="ヒラギノ角ゴ Pro W3" charset="-128"/>
            </a:endParaRPr>
          </a:p>
        </p:txBody>
      </p:sp>
      <p:pic>
        <p:nvPicPr>
          <p:cNvPr id="33796" name="Picture 5" descr="C:\Users\spencer-walkerd\Documents\Meat and Education\2015\Garnishing\2nd Place Manchester - Lucy Armer - Bowlands High School - Spicy Lamb Parcel - D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861409"/>
            <a:ext cx="4097337"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descr="Crumbed Pork 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902" y="1484784"/>
            <a:ext cx="2243443" cy="22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5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1000"/>
                                        <p:tgtEl>
                                          <p:spTgt spid="21507">
                                            <p:txEl>
                                              <p:pRg st="0" end="0"/>
                                            </p:txEl>
                                          </p:spTgt>
                                        </p:tgtEl>
                                      </p:cBhvr>
                                    </p:animEffect>
                                    <p:anim calcmode="lin" valueType="num">
                                      <p:cBhvr>
                                        <p:cTn id="13"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1000"/>
                                        <p:tgtEl>
                                          <p:spTgt spid="21507">
                                            <p:txEl>
                                              <p:pRg st="1" end="1"/>
                                            </p:txEl>
                                          </p:spTgt>
                                        </p:tgtEl>
                                      </p:cBhvr>
                                    </p:animEffect>
                                    <p:anim calcmode="lin" valueType="num">
                                      <p:cBhvr>
                                        <p:cTn id="18"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150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fade">
                                      <p:cBhvr>
                                        <p:cTn id="22" dur="1000"/>
                                        <p:tgtEl>
                                          <p:spTgt spid="21507">
                                            <p:txEl>
                                              <p:pRg st="2" end="2"/>
                                            </p:txEl>
                                          </p:spTgt>
                                        </p:tgtEl>
                                      </p:cBhvr>
                                    </p:animEffect>
                                    <p:anim calcmode="lin" valueType="num">
                                      <p:cBhvr>
                                        <p:cTn id="23"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150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fade">
                                      <p:cBhvr>
                                        <p:cTn id="27" dur="1000"/>
                                        <p:tgtEl>
                                          <p:spTgt spid="21507">
                                            <p:txEl>
                                              <p:pRg st="3" end="3"/>
                                            </p:txEl>
                                          </p:spTgt>
                                        </p:tgtEl>
                                      </p:cBhvr>
                                    </p:animEffect>
                                    <p:anim calcmode="lin" valueType="num">
                                      <p:cBhvr>
                                        <p:cTn id="28"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1507">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fade">
                                      <p:cBhvr>
                                        <p:cTn id="32" dur="1000"/>
                                        <p:tgtEl>
                                          <p:spTgt spid="21507">
                                            <p:txEl>
                                              <p:pRg st="4" end="4"/>
                                            </p:txEl>
                                          </p:spTgt>
                                        </p:tgtEl>
                                      </p:cBhvr>
                                    </p:animEffect>
                                    <p:anim calcmode="lin" valueType="num">
                                      <p:cBhvr>
                                        <p:cTn id="33"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1507">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796"/>
                                        </p:tgtEl>
                                        <p:attrNameLst>
                                          <p:attrName>style.visibility</p:attrName>
                                        </p:attrNameLst>
                                      </p:cBhvr>
                                      <p:to>
                                        <p:strVal val="visible"/>
                                      </p:to>
                                    </p:set>
                                    <p:animEffect transition="in" filter="fade">
                                      <p:cBhvr>
                                        <p:cTn id="37" dur="1000"/>
                                        <p:tgtEl>
                                          <p:spTgt spid="33796"/>
                                        </p:tgtEl>
                                      </p:cBhvr>
                                    </p:animEffect>
                                    <p:anim calcmode="lin" valueType="num">
                                      <p:cBhvr>
                                        <p:cTn id="38" dur="1000" fill="hold"/>
                                        <p:tgtEl>
                                          <p:spTgt spid="33796"/>
                                        </p:tgtEl>
                                        <p:attrNameLst>
                                          <p:attrName>ppt_x</p:attrName>
                                        </p:attrNameLst>
                                      </p:cBhvr>
                                      <p:tavLst>
                                        <p:tav tm="0">
                                          <p:val>
                                            <p:strVal val="#ppt_x"/>
                                          </p:val>
                                        </p:tav>
                                        <p:tav tm="100000">
                                          <p:val>
                                            <p:strVal val="#ppt_x"/>
                                          </p:val>
                                        </p:tav>
                                      </p:tavLst>
                                    </p:anim>
                                    <p:anim calcmode="lin" valueType="num">
                                      <p:cBhvr>
                                        <p:cTn id="39" dur="1000" fill="hold"/>
                                        <p:tgtEl>
                                          <p:spTgt spid="3379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3797"/>
                                        </p:tgtEl>
                                        <p:attrNameLst>
                                          <p:attrName>style.visibility</p:attrName>
                                        </p:attrNameLst>
                                      </p:cBhvr>
                                      <p:to>
                                        <p:strVal val="visible"/>
                                      </p:to>
                                    </p:set>
                                    <p:animEffect transition="in" filter="fade">
                                      <p:cBhvr>
                                        <p:cTn id="42" dur="1000"/>
                                        <p:tgtEl>
                                          <p:spTgt spid="33797"/>
                                        </p:tgtEl>
                                      </p:cBhvr>
                                    </p:animEffect>
                                    <p:anim calcmode="lin" valueType="num">
                                      <p:cBhvr>
                                        <p:cTn id="43" dur="1000" fill="hold"/>
                                        <p:tgtEl>
                                          <p:spTgt spid="33797"/>
                                        </p:tgtEl>
                                        <p:attrNameLst>
                                          <p:attrName>ppt_x</p:attrName>
                                        </p:attrNameLst>
                                      </p:cBhvr>
                                      <p:tavLst>
                                        <p:tav tm="0">
                                          <p:val>
                                            <p:strVal val="#ppt_x"/>
                                          </p:val>
                                        </p:tav>
                                        <p:tav tm="100000">
                                          <p:val>
                                            <p:strVal val="#ppt_x"/>
                                          </p:val>
                                        </p:tav>
                                      </p:tavLst>
                                    </p:anim>
                                    <p:anim calcmode="lin" valueType="num">
                                      <p:cBhvr>
                                        <p:cTn id="44"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14339" name="Content Placeholder 4"/>
          <p:cNvSpPr>
            <a:spLocks noGrp="1"/>
          </p:cNvSpPr>
          <p:nvPr>
            <p:ph idx="1"/>
          </p:nvPr>
        </p:nvSpPr>
        <p:spPr>
          <a:xfrm>
            <a:off x="467544" y="2276872"/>
            <a:ext cx="8229600" cy="1728192"/>
          </a:xfrm>
        </p:spPr>
        <p:txBody>
          <a:bodyPr/>
          <a:lstStyle/>
          <a:p>
            <a:pPr marL="0" indent="0">
              <a:buFont typeface="Arial" pitchFamily="34" charset="0"/>
              <a:buNone/>
              <a:defRPr/>
            </a:pPr>
            <a:r>
              <a:rPr lang="en-GB" altLang="en-US" sz="2400" dirty="0">
                <a:ea typeface="ヒラギノ角ゴ Pro W3" charset="-128"/>
              </a:rPr>
              <a:t>Increasingly, modern chefs often use alternative ways to present their food such as paper cones for chips, preserving jars for pâté, individual lidded dishes for casseroles, mini saucepans for soups and natural stone or wooden plates.</a:t>
            </a:r>
          </a:p>
          <a:p>
            <a:pPr>
              <a:defRPr/>
            </a:pPr>
            <a:endParaRPr lang="en-GB" altLang="en-US" sz="2400" dirty="0">
              <a:ea typeface="ヒラギノ角ゴ Pro W3" charset="-128"/>
            </a:endParaRPr>
          </a:p>
        </p:txBody>
      </p:sp>
      <p:pic>
        <p:nvPicPr>
          <p:cNvPr id="34820" name="Picture 7" descr="http://www.eatwelshlambandwelshbeef.com/application/files/cache/ba58f6404733d186ae22a777e8795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296569"/>
            <a:ext cx="1756696"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274607"/>
            <a:ext cx="2263342"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96569"/>
            <a:ext cx="20288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94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1000"/>
                                        <p:tgtEl>
                                          <p:spTgt spid="14339">
                                            <p:txEl>
                                              <p:pRg st="0" end="0"/>
                                            </p:txEl>
                                          </p:spTgt>
                                        </p:tgtEl>
                                      </p:cBhvr>
                                    </p:animEffect>
                                    <p:anim calcmode="lin" valueType="num">
                                      <p:cBhvr>
                                        <p:cTn id="13"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33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fade">
                                      <p:cBhvr>
                                        <p:cTn id="17" dur="1000"/>
                                        <p:tgtEl>
                                          <p:spTgt spid="34820"/>
                                        </p:tgtEl>
                                      </p:cBhvr>
                                    </p:animEffect>
                                    <p:anim calcmode="lin" valueType="num">
                                      <p:cBhvr>
                                        <p:cTn id="18" dur="1000" fill="hold"/>
                                        <p:tgtEl>
                                          <p:spTgt spid="34820"/>
                                        </p:tgtEl>
                                        <p:attrNameLst>
                                          <p:attrName>ppt_x</p:attrName>
                                        </p:attrNameLst>
                                      </p:cBhvr>
                                      <p:tavLst>
                                        <p:tav tm="0">
                                          <p:val>
                                            <p:strVal val="#ppt_x"/>
                                          </p:val>
                                        </p:tav>
                                        <p:tav tm="100000">
                                          <p:val>
                                            <p:strVal val="#ppt_x"/>
                                          </p:val>
                                        </p:tav>
                                      </p:tavLst>
                                    </p:anim>
                                    <p:anim calcmode="lin" valueType="num">
                                      <p:cBhvr>
                                        <p:cTn id="19" dur="1000" fill="hold"/>
                                        <p:tgtEl>
                                          <p:spTgt spid="348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fade">
                                      <p:cBhvr>
                                        <p:cTn id="22" dur="1000"/>
                                        <p:tgtEl>
                                          <p:spTgt spid="34821"/>
                                        </p:tgtEl>
                                      </p:cBhvr>
                                    </p:animEffect>
                                    <p:anim calcmode="lin" valueType="num">
                                      <p:cBhvr>
                                        <p:cTn id="23" dur="1000" fill="hold"/>
                                        <p:tgtEl>
                                          <p:spTgt spid="34821"/>
                                        </p:tgtEl>
                                        <p:attrNameLst>
                                          <p:attrName>ppt_x</p:attrName>
                                        </p:attrNameLst>
                                      </p:cBhvr>
                                      <p:tavLst>
                                        <p:tav tm="0">
                                          <p:val>
                                            <p:strVal val="#ppt_x"/>
                                          </p:val>
                                        </p:tav>
                                        <p:tav tm="100000">
                                          <p:val>
                                            <p:strVal val="#ppt_x"/>
                                          </p:val>
                                        </p:tav>
                                      </p:tavLst>
                                    </p:anim>
                                    <p:anim calcmode="lin" valueType="num">
                                      <p:cBhvr>
                                        <p:cTn id="24" dur="1000" fill="hold"/>
                                        <p:tgtEl>
                                          <p:spTgt spid="348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22"/>
                                        </p:tgtEl>
                                        <p:attrNameLst>
                                          <p:attrName>style.visibility</p:attrName>
                                        </p:attrNameLst>
                                      </p:cBhvr>
                                      <p:to>
                                        <p:strVal val="visible"/>
                                      </p:to>
                                    </p:set>
                                    <p:animEffect transition="in" filter="fade">
                                      <p:cBhvr>
                                        <p:cTn id="27" dur="1000"/>
                                        <p:tgtEl>
                                          <p:spTgt spid="34822"/>
                                        </p:tgtEl>
                                      </p:cBhvr>
                                    </p:animEffect>
                                    <p:anim calcmode="lin" valueType="num">
                                      <p:cBhvr>
                                        <p:cTn id="28" dur="1000" fill="hold"/>
                                        <p:tgtEl>
                                          <p:spTgt spid="34822"/>
                                        </p:tgtEl>
                                        <p:attrNameLst>
                                          <p:attrName>ppt_x</p:attrName>
                                        </p:attrNameLst>
                                      </p:cBhvr>
                                      <p:tavLst>
                                        <p:tav tm="0">
                                          <p:val>
                                            <p:strVal val="#ppt_x"/>
                                          </p:val>
                                        </p:tav>
                                        <p:tav tm="100000">
                                          <p:val>
                                            <p:strVal val="#ppt_x"/>
                                          </p:val>
                                        </p:tav>
                                      </p:tavLst>
                                    </p:anim>
                                    <p:anim calcmode="lin" valueType="num">
                                      <p:cBhvr>
                                        <p:cTn id="29"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14339" name="Content Placeholder 4"/>
          <p:cNvSpPr>
            <a:spLocks noGrp="1"/>
          </p:cNvSpPr>
          <p:nvPr>
            <p:ph idx="1"/>
          </p:nvPr>
        </p:nvSpPr>
        <p:spPr/>
        <p:txBody>
          <a:bodyPr/>
          <a:lstStyle/>
          <a:p>
            <a:pPr marL="0" indent="0">
              <a:buFont typeface="Arial" pitchFamily="34" charset="0"/>
              <a:buNone/>
              <a:defRPr/>
            </a:pPr>
            <a:endParaRPr lang="en-GB" altLang="en-US" sz="2800" dirty="0">
              <a:ea typeface="ヒラギノ角ゴ Pro W3" charset="-128"/>
            </a:endParaRPr>
          </a:p>
          <a:p>
            <a:pPr>
              <a:defRPr/>
            </a:pPr>
            <a:endParaRPr lang="en-GB" altLang="en-US" dirty="0">
              <a:ea typeface="ヒラギノ角ゴ Pro W3" charset="-128"/>
            </a:endParaRPr>
          </a:p>
        </p:txBody>
      </p:sp>
      <p:pic>
        <p:nvPicPr>
          <p:cNvPr id="35845" name="Picture 2"/>
          <p:cNvPicPr>
            <a:picLocks noChangeAspect="1"/>
          </p:cNvPicPr>
          <p:nvPr/>
        </p:nvPicPr>
        <p:blipFill rotWithShape="1">
          <a:blip r:embed="rId3">
            <a:extLst>
              <a:ext uri="{28A0092B-C50C-407E-A947-70E740481C1C}">
                <a14:useLocalDpi xmlns:a14="http://schemas.microsoft.com/office/drawing/2010/main" val="0"/>
              </a:ext>
            </a:extLst>
          </a:blip>
          <a:srcRect l="25866" r="14189"/>
          <a:stretch/>
        </p:blipFill>
        <p:spPr bwMode="auto">
          <a:xfrm>
            <a:off x="3324775" y="2371057"/>
            <a:ext cx="3301341"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348880"/>
            <a:ext cx="297656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http://www.simplybeefandlamb.co.uk/sites/default/files/styles/recipe-lead/public/recipes/savoury-filled-pancakes.jpg?itok=PkytGMMN"/>
          <p:cNvPicPr>
            <a:picLocks noChangeAspect="1" noChangeArrowheads="1"/>
          </p:cNvPicPr>
          <p:nvPr/>
        </p:nvPicPr>
        <p:blipFill rotWithShape="1">
          <a:blip r:embed="rId5">
            <a:extLst>
              <a:ext uri="{28A0092B-C50C-407E-A947-70E740481C1C}">
                <a14:useLocalDpi xmlns:a14="http://schemas.microsoft.com/office/drawing/2010/main" val="0"/>
              </a:ext>
            </a:extLst>
          </a:blip>
          <a:srcRect l="9127" t="-4202" r="50000" b="4202"/>
          <a:stretch/>
        </p:blipFill>
        <p:spPr bwMode="auto">
          <a:xfrm>
            <a:off x="6766623" y="2204864"/>
            <a:ext cx="2297491" cy="32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58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anim calcmode="lin" valueType="num">
                                      <p:cBhvr>
                                        <p:cTn id="8" dur="1000" fill="hold"/>
                                        <p:tgtEl>
                                          <p:spTgt spid="35842"/>
                                        </p:tgtEl>
                                        <p:attrNameLst>
                                          <p:attrName>ppt_x</p:attrName>
                                        </p:attrNameLst>
                                      </p:cBhvr>
                                      <p:tavLst>
                                        <p:tav tm="0">
                                          <p:val>
                                            <p:strVal val="#ppt_x"/>
                                          </p:val>
                                        </p:tav>
                                        <p:tav tm="100000">
                                          <p:val>
                                            <p:strVal val="#ppt_x"/>
                                          </p:val>
                                        </p:tav>
                                      </p:tavLst>
                                    </p:anim>
                                    <p:anim calcmode="lin" valueType="num">
                                      <p:cBhvr>
                                        <p:cTn id="9" dur="1000" fill="hold"/>
                                        <p:tgtEl>
                                          <p:spTgt spid="358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1000"/>
                                        <p:tgtEl>
                                          <p:spTgt spid="14339">
                                            <p:txEl>
                                              <p:pRg st="0" end="0"/>
                                            </p:txEl>
                                          </p:spTgt>
                                        </p:tgtEl>
                                      </p:cBhvr>
                                    </p:animEffect>
                                    <p:anim calcmode="lin" valueType="num">
                                      <p:cBhvr>
                                        <p:cTn id="13"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33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fade">
                                      <p:cBhvr>
                                        <p:cTn id="17" dur="1000"/>
                                        <p:tgtEl>
                                          <p:spTgt spid="35845"/>
                                        </p:tgtEl>
                                      </p:cBhvr>
                                    </p:animEffect>
                                    <p:anim calcmode="lin" valueType="num">
                                      <p:cBhvr>
                                        <p:cTn id="18" dur="1000" fill="hold"/>
                                        <p:tgtEl>
                                          <p:spTgt spid="35845"/>
                                        </p:tgtEl>
                                        <p:attrNameLst>
                                          <p:attrName>ppt_x</p:attrName>
                                        </p:attrNameLst>
                                      </p:cBhvr>
                                      <p:tavLst>
                                        <p:tav tm="0">
                                          <p:val>
                                            <p:strVal val="#ppt_x"/>
                                          </p:val>
                                        </p:tav>
                                        <p:tav tm="100000">
                                          <p:val>
                                            <p:strVal val="#ppt_x"/>
                                          </p:val>
                                        </p:tav>
                                      </p:tavLst>
                                    </p:anim>
                                    <p:anim calcmode="lin" valueType="num">
                                      <p:cBhvr>
                                        <p:cTn id="19" dur="1000" fill="hold"/>
                                        <p:tgtEl>
                                          <p:spTgt spid="358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846"/>
                                        </p:tgtEl>
                                        <p:attrNameLst>
                                          <p:attrName>style.visibility</p:attrName>
                                        </p:attrNameLst>
                                      </p:cBhvr>
                                      <p:to>
                                        <p:strVal val="visible"/>
                                      </p:to>
                                    </p:set>
                                    <p:animEffect transition="in" filter="fade">
                                      <p:cBhvr>
                                        <p:cTn id="22" dur="1000"/>
                                        <p:tgtEl>
                                          <p:spTgt spid="35846"/>
                                        </p:tgtEl>
                                      </p:cBhvr>
                                    </p:animEffect>
                                    <p:anim calcmode="lin" valueType="num">
                                      <p:cBhvr>
                                        <p:cTn id="23" dur="1000" fill="hold"/>
                                        <p:tgtEl>
                                          <p:spTgt spid="35846"/>
                                        </p:tgtEl>
                                        <p:attrNameLst>
                                          <p:attrName>ppt_x</p:attrName>
                                        </p:attrNameLst>
                                      </p:cBhvr>
                                      <p:tavLst>
                                        <p:tav tm="0">
                                          <p:val>
                                            <p:strVal val="#ppt_x"/>
                                          </p:val>
                                        </p:tav>
                                        <p:tav tm="100000">
                                          <p:val>
                                            <p:strVal val="#ppt_x"/>
                                          </p:val>
                                        </p:tav>
                                      </p:tavLst>
                                    </p:anim>
                                    <p:anim calcmode="lin" valueType="num">
                                      <p:cBhvr>
                                        <p:cTn id="24" dur="1000" fill="hold"/>
                                        <p:tgtEl>
                                          <p:spTgt spid="3584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fade">
                                      <p:cBhvr>
                                        <p:cTn id="27" dur="1000"/>
                                        <p:tgtEl>
                                          <p:spTgt spid="35844"/>
                                        </p:tgtEl>
                                      </p:cBhvr>
                                    </p:animEffect>
                                    <p:anim calcmode="lin" valueType="num">
                                      <p:cBhvr>
                                        <p:cTn id="28" dur="1000" fill="hold"/>
                                        <p:tgtEl>
                                          <p:spTgt spid="35844"/>
                                        </p:tgtEl>
                                        <p:attrNameLst>
                                          <p:attrName>ppt_x</p:attrName>
                                        </p:attrNameLst>
                                      </p:cBhvr>
                                      <p:tavLst>
                                        <p:tav tm="0">
                                          <p:val>
                                            <p:strVal val="#ppt_x"/>
                                          </p:val>
                                        </p:tav>
                                        <p:tav tm="100000">
                                          <p:val>
                                            <p:strVal val="#ppt_x"/>
                                          </p:val>
                                        </p:tav>
                                      </p:tavLst>
                                    </p:anim>
                                    <p:anim calcmode="lin" valueType="num">
                                      <p:cBhvr>
                                        <p:cTn id="2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15363" name="Content Placeholder 4"/>
          <p:cNvSpPr>
            <a:spLocks noGrp="1"/>
          </p:cNvSpPr>
          <p:nvPr>
            <p:ph idx="1"/>
          </p:nvPr>
        </p:nvSpPr>
        <p:spPr/>
        <p:txBody>
          <a:bodyPr/>
          <a:lstStyle/>
          <a:p>
            <a:pPr marL="0" indent="0">
              <a:buFont typeface="Arial" pitchFamily="34" charset="0"/>
              <a:buNone/>
              <a:defRPr/>
            </a:pPr>
            <a:r>
              <a:rPr lang="en-GB" altLang="en-US" dirty="0">
                <a:ea typeface="ヒラギノ角ゴ Pro W3" charset="-128"/>
              </a:rPr>
              <a:t>Also, the smaller the portion, the easier it is to create compact, elegant servings.</a:t>
            </a:r>
          </a:p>
          <a:p>
            <a:pPr>
              <a:defRPr/>
            </a:pPr>
            <a:endParaRPr lang="en-GB" altLang="en-US" dirty="0">
              <a:ea typeface="ヒラギノ角ゴ Pro W3" charset="-128"/>
            </a:endParaRPr>
          </a:p>
        </p:txBody>
      </p:sp>
      <p:pic>
        <p:nvPicPr>
          <p:cNvPr id="368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08624"/>
            <a:ext cx="3982717" cy="26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AutoShape 8" descr="Image result for donna hay beef stack"/>
          <p:cNvSpPr>
            <a:spLocks noChangeAspect="1" noChangeArrowheads="1"/>
          </p:cNvSpPr>
          <p:nvPr/>
        </p:nvSpPr>
        <p:spPr bwMode="auto">
          <a:xfrm>
            <a:off x="-254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ヒラギノ角ゴ Pro W3"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a:spcBef>
                <a:spcPct val="0"/>
              </a:spcBef>
              <a:buFontTx/>
              <a:buNone/>
            </a:pPr>
            <a:endParaRPr lang="en-GB" altLang="en-US" sz="1800"/>
          </a:p>
        </p:txBody>
      </p:sp>
      <p:pic>
        <p:nvPicPr>
          <p:cNvPr id="36870" name="Picture 5"/>
          <p:cNvPicPr>
            <a:picLocks noChangeAspect="1"/>
          </p:cNvPicPr>
          <p:nvPr/>
        </p:nvPicPr>
        <p:blipFill rotWithShape="1">
          <a:blip r:embed="rId3">
            <a:extLst>
              <a:ext uri="{28A0092B-C50C-407E-A947-70E740481C1C}">
                <a14:useLocalDpi xmlns:a14="http://schemas.microsoft.com/office/drawing/2010/main" val="0"/>
              </a:ext>
            </a:extLst>
          </a:blip>
          <a:srcRect l="7553"/>
          <a:stretch/>
        </p:blipFill>
        <p:spPr bwMode="auto">
          <a:xfrm>
            <a:off x="467544" y="3501008"/>
            <a:ext cx="4248471" cy="26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4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1000"/>
                                        <p:tgtEl>
                                          <p:spTgt spid="15363">
                                            <p:txEl>
                                              <p:pRg st="0" end="0"/>
                                            </p:txEl>
                                          </p:spTgt>
                                        </p:tgtEl>
                                      </p:cBhvr>
                                    </p:animEffect>
                                    <p:anim calcmode="lin" valueType="num">
                                      <p:cBhvr>
                                        <p:cTn id="13"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fade">
                                      <p:cBhvr>
                                        <p:cTn id="17" dur="1000"/>
                                        <p:tgtEl>
                                          <p:spTgt spid="36868"/>
                                        </p:tgtEl>
                                      </p:cBhvr>
                                    </p:animEffect>
                                    <p:anim calcmode="lin" valueType="num">
                                      <p:cBhvr>
                                        <p:cTn id="18" dur="1000" fill="hold"/>
                                        <p:tgtEl>
                                          <p:spTgt spid="36868"/>
                                        </p:tgtEl>
                                        <p:attrNameLst>
                                          <p:attrName>ppt_x</p:attrName>
                                        </p:attrNameLst>
                                      </p:cBhvr>
                                      <p:tavLst>
                                        <p:tav tm="0">
                                          <p:val>
                                            <p:strVal val="#ppt_x"/>
                                          </p:val>
                                        </p:tav>
                                        <p:tav tm="100000">
                                          <p:val>
                                            <p:strVal val="#ppt_x"/>
                                          </p:val>
                                        </p:tav>
                                      </p:tavLst>
                                    </p:anim>
                                    <p:anim calcmode="lin" valueType="num">
                                      <p:cBhvr>
                                        <p:cTn id="19" dur="1000" fill="hold"/>
                                        <p:tgtEl>
                                          <p:spTgt spid="3686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36869"/>
                                        </p:tgtEl>
                                        <p:attrNameLst>
                                          <p:attrName>style.visibility</p:attrName>
                                        </p:attrNameLst>
                                      </p:cBhvr>
                                      <p:to>
                                        <p:strVal val="visible"/>
                                      </p:to>
                                    </p:set>
                                    <p:animEffect transition="in" filter="fade">
                                      <p:cBhvr>
                                        <p:cTn id="22" dur="1000"/>
                                        <p:tgtEl>
                                          <p:spTgt spid="36869"/>
                                        </p:tgtEl>
                                      </p:cBhvr>
                                    </p:animEffect>
                                    <p:anim calcmode="lin" valueType="num">
                                      <p:cBhvr>
                                        <p:cTn id="23" dur="1000" fill="hold"/>
                                        <p:tgtEl>
                                          <p:spTgt spid="36869"/>
                                        </p:tgtEl>
                                        <p:attrNameLst>
                                          <p:attrName>ppt_x</p:attrName>
                                        </p:attrNameLst>
                                      </p:cBhvr>
                                      <p:tavLst>
                                        <p:tav tm="0">
                                          <p:val>
                                            <p:strVal val="#ppt_x"/>
                                          </p:val>
                                        </p:tav>
                                        <p:tav tm="100000">
                                          <p:val>
                                            <p:strVal val="#ppt_x"/>
                                          </p:val>
                                        </p:tav>
                                      </p:tavLst>
                                    </p:anim>
                                    <p:anim calcmode="lin" valueType="num">
                                      <p:cBhvr>
                                        <p:cTn id="24" dur="1000" fill="hold"/>
                                        <p:tgtEl>
                                          <p:spTgt spid="3686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fade">
                                      <p:cBhvr>
                                        <p:cTn id="27" dur="1000"/>
                                        <p:tgtEl>
                                          <p:spTgt spid="36870"/>
                                        </p:tgtEl>
                                      </p:cBhvr>
                                    </p:animEffect>
                                    <p:anim calcmode="lin" valueType="num">
                                      <p:cBhvr>
                                        <p:cTn id="28" dur="1000" fill="hold"/>
                                        <p:tgtEl>
                                          <p:spTgt spid="36870"/>
                                        </p:tgtEl>
                                        <p:attrNameLst>
                                          <p:attrName>ppt_x</p:attrName>
                                        </p:attrNameLst>
                                      </p:cBhvr>
                                      <p:tavLst>
                                        <p:tav tm="0">
                                          <p:val>
                                            <p:strVal val="#ppt_x"/>
                                          </p:val>
                                        </p:tav>
                                        <p:tav tm="100000">
                                          <p:val>
                                            <p:strVal val="#ppt_x"/>
                                          </p:val>
                                        </p:tav>
                                      </p:tavLst>
                                    </p:anim>
                                    <p:anim calcmode="lin" valueType="num">
                                      <p:cBhvr>
                                        <p:cTn id="29" dur="1000" fill="hold"/>
                                        <p:tgtEl>
                                          <p:spTgt spid="368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15363" grpId="0" build="p"/>
      <p:bldP spid="368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15363" name="Content Placeholder 4"/>
          <p:cNvSpPr>
            <a:spLocks noGrp="1"/>
          </p:cNvSpPr>
          <p:nvPr>
            <p:ph idx="1"/>
          </p:nvPr>
        </p:nvSpPr>
        <p:spPr>
          <a:xfrm>
            <a:off x="457200" y="2204864"/>
            <a:ext cx="4186808" cy="3921299"/>
          </a:xfrm>
        </p:spPr>
        <p:txBody>
          <a:bodyPr/>
          <a:lstStyle/>
          <a:p>
            <a:pPr marL="0" indent="0">
              <a:buFont typeface="Arial" pitchFamily="34" charset="0"/>
              <a:buNone/>
              <a:defRPr/>
            </a:pPr>
            <a:r>
              <a:rPr lang="en-GB" altLang="en-US" sz="2400" dirty="0">
                <a:ea typeface="ヒラギノ角ゴ Pro W3" charset="-128"/>
              </a:rPr>
              <a:t>Follow the rule of odds - having an odd number of elements on a dish is more visually appealing than having an even number. </a:t>
            </a:r>
          </a:p>
          <a:p>
            <a:pPr>
              <a:defRPr/>
            </a:pPr>
            <a:endParaRPr lang="en-GB" altLang="en-US" sz="2400" dirty="0">
              <a:ea typeface="ヒラギノ角ゴ Pro W3" charset="-128"/>
            </a:endParaRPr>
          </a:p>
          <a:p>
            <a:pPr marL="0" indent="0">
              <a:buFont typeface="Arial" pitchFamily="34" charset="0"/>
              <a:buNone/>
              <a:defRPr/>
            </a:pPr>
            <a:r>
              <a:rPr lang="en-GB" altLang="en-US" sz="2400" dirty="0">
                <a:ea typeface="ヒラギノ角ゴ Pro W3" charset="-128"/>
              </a:rPr>
              <a:t>It creates the impression that a piece of food is being framed by the others.</a:t>
            </a:r>
          </a:p>
          <a:p>
            <a:pPr>
              <a:defRPr/>
            </a:pPr>
            <a:endParaRPr lang="en-GB" altLang="en-US" sz="2400" dirty="0">
              <a:ea typeface="ヒラギノ角ゴ Pro W3" charset="-128"/>
            </a:endParaRPr>
          </a:p>
          <a:p>
            <a:pPr>
              <a:defRPr/>
            </a:pPr>
            <a:endParaRPr lang="en-GB" altLang="en-US" sz="2400" dirty="0">
              <a:ea typeface="ヒラギノ角ゴ Pro W3" charset="-128"/>
            </a:endParaRPr>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204864"/>
            <a:ext cx="3503612"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2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1000"/>
                                        <p:tgtEl>
                                          <p:spTgt spid="15363">
                                            <p:txEl>
                                              <p:pRg st="0" end="0"/>
                                            </p:txEl>
                                          </p:spTgt>
                                        </p:tgtEl>
                                      </p:cBhvr>
                                    </p:animEffect>
                                    <p:anim calcmode="lin" valueType="num">
                                      <p:cBhvr>
                                        <p:cTn id="13"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1000"/>
                                        <p:tgtEl>
                                          <p:spTgt spid="15363">
                                            <p:txEl>
                                              <p:pRg st="2" end="2"/>
                                            </p:txEl>
                                          </p:spTgt>
                                        </p:tgtEl>
                                      </p:cBhvr>
                                    </p:animEffect>
                                    <p:anim calcmode="lin" valueType="num">
                                      <p:cBhvr>
                                        <p:cTn id="1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7892"/>
                                        </p:tgtEl>
                                        <p:attrNameLst>
                                          <p:attrName>style.visibility</p:attrName>
                                        </p:attrNameLst>
                                      </p:cBhvr>
                                      <p:to>
                                        <p:strVal val="visible"/>
                                      </p:to>
                                    </p:set>
                                    <p:animEffect transition="in" filter="fade">
                                      <p:cBhvr>
                                        <p:cTn id="22" dur="1000"/>
                                        <p:tgtEl>
                                          <p:spTgt spid="37892"/>
                                        </p:tgtEl>
                                      </p:cBhvr>
                                    </p:animEffect>
                                    <p:anim calcmode="lin" valueType="num">
                                      <p:cBhvr>
                                        <p:cTn id="23" dur="1000" fill="hold"/>
                                        <p:tgtEl>
                                          <p:spTgt spid="37892"/>
                                        </p:tgtEl>
                                        <p:attrNameLst>
                                          <p:attrName>ppt_x</p:attrName>
                                        </p:attrNameLst>
                                      </p:cBhvr>
                                      <p:tavLst>
                                        <p:tav tm="0">
                                          <p:val>
                                            <p:strVal val="#ppt_x"/>
                                          </p:val>
                                        </p:tav>
                                        <p:tav tm="100000">
                                          <p:val>
                                            <p:strVal val="#ppt_x"/>
                                          </p:val>
                                        </p:tav>
                                      </p:tavLst>
                                    </p:anim>
                                    <p:anim calcmode="lin" valueType="num">
                                      <p:cBhvr>
                                        <p:cTn id="24" dur="1000" fill="hold"/>
                                        <p:tgtEl>
                                          <p:spTgt spid="378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25603" name="Content Placeholder 4"/>
          <p:cNvSpPr>
            <a:spLocks noGrp="1"/>
          </p:cNvSpPr>
          <p:nvPr>
            <p:ph idx="1"/>
          </p:nvPr>
        </p:nvSpPr>
        <p:spPr>
          <a:xfrm>
            <a:off x="457200" y="2204865"/>
            <a:ext cx="8229600" cy="2016224"/>
          </a:xfrm>
        </p:spPr>
        <p:txBody>
          <a:bodyPr/>
          <a:lstStyle/>
          <a:p>
            <a:pPr marL="0" indent="0">
              <a:buFont typeface="Arial" pitchFamily="34" charset="0"/>
              <a:buNone/>
              <a:defRPr/>
            </a:pPr>
            <a:r>
              <a:rPr lang="en-GB" altLang="en-US" dirty="0">
                <a:ea typeface="ヒラギノ角ゴ Pro W3" charset="-128"/>
              </a:rPr>
              <a:t>Use of vibrant colours – liven up your plate with vegetables or sauces in bright sharp colours, especially if the dish has a dark colour such as a steak or casserole.</a:t>
            </a:r>
          </a:p>
        </p:txBody>
      </p:sp>
      <p:pic>
        <p:nvPicPr>
          <p:cNvPr id="38916" name="Picture 5" descr="http://www.simplybeefandlamb.co.uk/sites/default/files/styles/recipe-lead/public/recipes/savory%20cupcakes.jpg?itok=y_3LHG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34512"/>
            <a:ext cx="473075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descr="http://www.eatwelshlambandwelshbeef.com/application/files/cache/98e15a870b09327b928aa8e8b43468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443" y="3645024"/>
            <a:ext cx="2187484" cy="290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82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1000" fill="hold"/>
                                        <p:tgtEl>
                                          <p:spTgt spid="389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916"/>
                                        </p:tgtEl>
                                        <p:attrNameLst>
                                          <p:attrName>style.visibility</p:attrName>
                                        </p:attrNameLst>
                                      </p:cBhvr>
                                      <p:to>
                                        <p:strVal val="visible"/>
                                      </p:to>
                                    </p:set>
                                    <p:animEffect transition="in" filter="fade">
                                      <p:cBhvr>
                                        <p:cTn id="17" dur="1000"/>
                                        <p:tgtEl>
                                          <p:spTgt spid="38916"/>
                                        </p:tgtEl>
                                      </p:cBhvr>
                                    </p:animEffect>
                                    <p:anim calcmode="lin" valueType="num">
                                      <p:cBhvr>
                                        <p:cTn id="18" dur="1000" fill="hold"/>
                                        <p:tgtEl>
                                          <p:spTgt spid="38916"/>
                                        </p:tgtEl>
                                        <p:attrNameLst>
                                          <p:attrName>ppt_x</p:attrName>
                                        </p:attrNameLst>
                                      </p:cBhvr>
                                      <p:tavLst>
                                        <p:tav tm="0">
                                          <p:val>
                                            <p:strVal val="#ppt_x"/>
                                          </p:val>
                                        </p:tav>
                                        <p:tav tm="100000">
                                          <p:val>
                                            <p:strVal val="#ppt_x"/>
                                          </p:val>
                                        </p:tav>
                                      </p:tavLst>
                                    </p:anim>
                                    <p:anim calcmode="lin" valueType="num">
                                      <p:cBhvr>
                                        <p:cTn id="19" dur="1000" fill="hold"/>
                                        <p:tgtEl>
                                          <p:spTgt spid="389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917"/>
                                        </p:tgtEl>
                                        <p:attrNameLst>
                                          <p:attrName>style.visibility</p:attrName>
                                        </p:attrNameLst>
                                      </p:cBhvr>
                                      <p:to>
                                        <p:strVal val="visible"/>
                                      </p:to>
                                    </p:set>
                                    <p:animEffect transition="in" filter="fade">
                                      <p:cBhvr>
                                        <p:cTn id="22" dur="1000"/>
                                        <p:tgtEl>
                                          <p:spTgt spid="38917"/>
                                        </p:tgtEl>
                                      </p:cBhvr>
                                    </p:animEffect>
                                    <p:anim calcmode="lin" valueType="num">
                                      <p:cBhvr>
                                        <p:cTn id="23" dur="1000" fill="hold"/>
                                        <p:tgtEl>
                                          <p:spTgt spid="38917"/>
                                        </p:tgtEl>
                                        <p:attrNameLst>
                                          <p:attrName>ppt_x</p:attrName>
                                        </p:attrNameLst>
                                      </p:cBhvr>
                                      <p:tavLst>
                                        <p:tav tm="0">
                                          <p:val>
                                            <p:strVal val="#ppt_x"/>
                                          </p:val>
                                        </p:tav>
                                        <p:tav tm="100000">
                                          <p:val>
                                            <p:strVal val="#ppt_x"/>
                                          </p:val>
                                        </p:tav>
                                      </p:tavLst>
                                    </p:anim>
                                    <p:anim calcmode="lin" valueType="num">
                                      <p:cBhvr>
                                        <p:cTn id="24"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26627" name="Content Placeholder 4"/>
          <p:cNvSpPr>
            <a:spLocks noGrp="1"/>
          </p:cNvSpPr>
          <p:nvPr>
            <p:ph idx="1"/>
          </p:nvPr>
        </p:nvSpPr>
        <p:spPr/>
        <p:txBody>
          <a:bodyPr/>
          <a:lstStyle/>
          <a:p>
            <a:pPr marL="0" indent="0">
              <a:buFont typeface="Arial" pitchFamily="34" charset="0"/>
              <a:buNone/>
              <a:defRPr/>
            </a:pPr>
            <a:r>
              <a:rPr lang="en-GB" altLang="en-US" sz="2400" dirty="0">
                <a:ea typeface="ヒラギノ角ゴ Pro W3" charset="-128"/>
              </a:rPr>
              <a:t>Food positioning – if faced with lots of ingredients, the classic way to plate it is to ‘clock it’.  </a:t>
            </a:r>
          </a:p>
          <a:p>
            <a:pPr marL="0" indent="0">
              <a:buFont typeface="Arial" pitchFamily="34" charset="0"/>
              <a:buNone/>
              <a:defRPr/>
            </a:pPr>
            <a:endParaRPr lang="en-GB" altLang="en-US" sz="2400" dirty="0">
              <a:ea typeface="ヒラギノ角ゴ Pro W3" charset="-128"/>
            </a:endParaRPr>
          </a:p>
          <a:p>
            <a:pPr marL="0" indent="0">
              <a:buFont typeface="Arial" pitchFamily="34" charset="0"/>
              <a:buNone/>
              <a:defRPr/>
            </a:pPr>
            <a:r>
              <a:rPr lang="en-GB" altLang="en-US" sz="2400" dirty="0">
                <a:ea typeface="ヒラギノ角ゴ Pro W3" charset="-128"/>
              </a:rPr>
              <a:t>Place the potatoes, pasta or rice at ten o’clock, meat or fish at six o’clock and the vegetables at two o’clock.</a:t>
            </a:r>
          </a:p>
          <a:p>
            <a:pPr>
              <a:defRPr/>
            </a:pPr>
            <a:endParaRPr lang="en-GB" altLang="en-US" sz="2400" dirty="0">
              <a:ea typeface="ヒラギノ角ゴ Pro W3" charset="-128"/>
            </a:endParaRPr>
          </a:p>
        </p:txBody>
      </p:sp>
      <p:pic>
        <p:nvPicPr>
          <p:cNvPr id="39940" name="Picture 6" descr="http://www.simplybeefandlamb.co.uk/sites/default/files/styles/recipe-lead/public/recipes/Minted-lamb-steak.png?itok=4PMt2c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391621"/>
            <a:ext cx="4230984" cy="216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S:\Shared\EDUCATION TEAM FILES\Meat and Education - FM\shutterstock_294595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65104"/>
            <a:ext cx="226377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1000"/>
                                        <p:tgtEl>
                                          <p:spTgt spid="26627">
                                            <p:txEl>
                                              <p:pRg st="0" end="0"/>
                                            </p:txEl>
                                          </p:spTgt>
                                        </p:tgtEl>
                                      </p:cBhvr>
                                    </p:animEffect>
                                    <p:anim calcmode="lin" valueType="num">
                                      <p:cBhvr>
                                        <p:cTn id="13"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662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1000"/>
                                        <p:tgtEl>
                                          <p:spTgt spid="26627">
                                            <p:txEl>
                                              <p:pRg st="2" end="2"/>
                                            </p:txEl>
                                          </p:spTgt>
                                        </p:tgtEl>
                                      </p:cBhvr>
                                    </p:animEffect>
                                    <p:anim calcmode="lin" valueType="num">
                                      <p:cBhvr>
                                        <p:cTn id="18"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66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940"/>
                                        </p:tgtEl>
                                        <p:attrNameLst>
                                          <p:attrName>style.visibility</p:attrName>
                                        </p:attrNameLst>
                                      </p:cBhvr>
                                      <p:to>
                                        <p:strVal val="visible"/>
                                      </p:to>
                                    </p:set>
                                    <p:animEffect transition="in" filter="fade">
                                      <p:cBhvr>
                                        <p:cTn id="22" dur="1000"/>
                                        <p:tgtEl>
                                          <p:spTgt spid="39940"/>
                                        </p:tgtEl>
                                      </p:cBhvr>
                                    </p:animEffect>
                                    <p:anim calcmode="lin" valueType="num">
                                      <p:cBhvr>
                                        <p:cTn id="23" dur="1000" fill="hold"/>
                                        <p:tgtEl>
                                          <p:spTgt spid="39940"/>
                                        </p:tgtEl>
                                        <p:attrNameLst>
                                          <p:attrName>ppt_x</p:attrName>
                                        </p:attrNameLst>
                                      </p:cBhvr>
                                      <p:tavLst>
                                        <p:tav tm="0">
                                          <p:val>
                                            <p:strVal val="#ppt_x"/>
                                          </p:val>
                                        </p:tav>
                                        <p:tav tm="100000">
                                          <p:val>
                                            <p:strVal val="#ppt_x"/>
                                          </p:val>
                                        </p:tav>
                                      </p:tavLst>
                                    </p:anim>
                                    <p:anim calcmode="lin" valueType="num">
                                      <p:cBhvr>
                                        <p:cTn id="24" dur="1000" fill="hold"/>
                                        <p:tgtEl>
                                          <p:spTgt spid="399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9942"/>
                                        </p:tgtEl>
                                        <p:attrNameLst>
                                          <p:attrName>style.visibility</p:attrName>
                                        </p:attrNameLst>
                                      </p:cBhvr>
                                      <p:to>
                                        <p:strVal val="visible"/>
                                      </p:to>
                                    </p:set>
                                    <p:animEffect transition="in" filter="fade">
                                      <p:cBhvr>
                                        <p:cTn id="27" dur="1000"/>
                                        <p:tgtEl>
                                          <p:spTgt spid="39942"/>
                                        </p:tgtEl>
                                      </p:cBhvr>
                                    </p:animEffect>
                                    <p:anim calcmode="lin" valueType="num">
                                      <p:cBhvr>
                                        <p:cTn id="28" dur="1000" fill="hold"/>
                                        <p:tgtEl>
                                          <p:spTgt spid="39942"/>
                                        </p:tgtEl>
                                        <p:attrNameLst>
                                          <p:attrName>ppt_x</p:attrName>
                                        </p:attrNameLst>
                                      </p:cBhvr>
                                      <p:tavLst>
                                        <p:tav tm="0">
                                          <p:val>
                                            <p:strVal val="#ppt_x"/>
                                          </p:val>
                                        </p:tav>
                                        <p:tav tm="100000">
                                          <p:val>
                                            <p:strVal val="#ppt_x"/>
                                          </p:val>
                                        </p:tav>
                                      </p:tavLst>
                                    </p:anim>
                                    <p:anim calcmode="lin" valueType="num">
                                      <p:cBhvr>
                                        <p:cTn id="29" dur="1000" fill="hold"/>
                                        <p:tgtEl>
                                          <p:spTgt spid="399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73016"/>
            <a:ext cx="2811106" cy="291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73016"/>
            <a:ext cx="2808415" cy="291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27651" name="Content Placeholder 4"/>
          <p:cNvSpPr>
            <a:spLocks noGrp="1"/>
          </p:cNvSpPr>
          <p:nvPr>
            <p:ph idx="1"/>
          </p:nvPr>
        </p:nvSpPr>
        <p:spPr/>
        <p:txBody>
          <a:bodyPr/>
          <a:lstStyle/>
          <a:p>
            <a:pPr marL="0" indent="0">
              <a:buFont typeface="Arial" pitchFamily="34" charset="0"/>
              <a:buNone/>
              <a:defRPr/>
            </a:pPr>
            <a:r>
              <a:rPr lang="en-GB" altLang="en-US" sz="2400" dirty="0">
                <a:ea typeface="ヒラギノ角ゴ Pro W3" charset="-128"/>
              </a:rPr>
              <a:t>Elevation – stack meat, fish, eggs or cheese over starch components  such as rice, pasta and couscous in a tight pyramid or cylinder for the ‘wow factor’. </a:t>
            </a:r>
          </a:p>
          <a:p>
            <a:pPr>
              <a:defRPr/>
            </a:pPr>
            <a:endParaRPr lang="en-GB" altLang="en-US" sz="2400" dirty="0">
              <a:ea typeface="ヒラギノ角ゴ Pro W3" charset="-128"/>
            </a:endParaRPr>
          </a:p>
        </p:txBody>
      </p:sp>
    </p:spTree>
    <p:extLst>
      <p:ext uri="{BB962C8B-B14F-4D97-AF65-F5344CB8AC3E}">
        <p14:creationId xmlns:p14="http://schemas.microsoft.com/office/powerpoint/2010/main" val="3965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1000"/>
                                        <p:tgtEl>
                                          <p:spTgt spid="40962"/>
                                        </p:tgtEl>
                                      </p:cBhvr>
                                    </p:animEffect>
                                    <p:anim calcmode="lin" valueType="num">
                                      <p:cBhvr>
                                        <p:cTn id="8" dur="1000" fill="hold"/>
                                        <p:tgtEl>
                                          <p:spTgt spid="40962"/>
                                        </p:tgtEl>
                                        <p:attrNameLst>
                                          <p:attrName>ppt_x</p:attrName>
                                        </p:attrNameLst>
                                      </p:cBhvr>
                                      <p:tavLst>
                                        <p:tav tm="0">
                                          <p:val>
                                            <p:strVal val="#ppt_x"/>
                                          </p:val>
                                        </p:tav>
                                        <p:tav tm="100000">
                                          <p:val>
                                            <p:strVal val="#ppt_x"/>
                                          </p:val>
                                        </p:tav>
                                      </p:tavLst>
                                    </p:anim>
                                    <p:anim calcmode="lin" valueType="num">
                                      <p:cBhvr>
                                        <p:cTn id="9" dur="1000" fill="hold"/>
                                        <p:tgtEl>
                                          <p:spTgt spid="4096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fade">
                                      <p:cBhvr>
                                        <p:cTn id="12" dur="1000"/>
                                        <p:tgtEl>
                                          <p:spTgt spid="40963"/>
                                        </p:tgtEl>
                                      </p:cBhvr>
                                    </p:animEffect>
                                    <p:anim calcmode="lin" valueType="num">
                                      <p:cBhvr>
                                        <p:cTn id="13" dur="1000" fill="hold"/>
                                        <p:tgtEl>
                                          <p:spTgt spid="40963"/>
                                        </p:tgtEl>
                                        <p:attrNameLst>
                                          <p:attrName>ppt_x</p:attrName>
                                        </p:attrNameLst>
                                      </p:cBhvr>
                                      <p:tavLst>
                                        <p:tav tm="0">
                                          <p:val>
                                            <p:strVal val="#ppt_x"/>
                                          </p:val>
                                        </p:tav>
                                        <p:tav tm="100000">
                                          <p:val>
                                            <p:strVal val="#ppt_x"/>
                                          </p:val>
                                        </p:tav>
                                      </p:tavLst>
                                    </p:anim>
                                    <p:anim calcmode="lin" valueType="num">
                                      <p:cBhvr>
                                        <p:cTn id="14" dur="1000" fill="hold"/>
                                        <p:tgtEl>
                                          <p:spTgt spid="409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fade">
                                      <p:cBhvr>
                                        <p:cTn id="17" dur="1000"/>
                                        <p:tgtEl>
                                          <p:spTgt spid="40964"/>
                                        </p:tgtEl>
                                      </p:cBhvr>
                                    </p:animEffect>
                                    <p:anim calcmode="lin" valueType="num">
                                      <p:cBhvr>
                                        <p:cTn id="18" dur="1000" fill="hold"/>
                                        <p:tgtEl>
                                          <p:spTgt spid="40964"/>
                                        </p:tgtEl>
                                        <p:attrNameLst>
                                          <p:attrName>ppt_x</p:attrName>
                                        </p:attrNameLst>
                                      </p:cBhvr>
                                      <p:tavLst>
                                        <p:tav tm="0">
                                          <p:val>
                                            <p:strVal val="#ppt_x"/>
                                          </p:val>
                                        </p:tav>
                                        <p:tav tm="100000">
                                          <p:val>
                                            <p:strVal val="#ppt_x"/>
                                          </p:val>
                                        </p:tav>
                                      </p:tavLst>
                                    </p:anim>
                                    <p:anim calcmode="lin" valueType="num">
                                      <p:cBhvr>
                                        <p:cTn id="19" dur="1000" fill="hold"/>
                                        <p:tgtEl>
                                          <p:spTgt spid="409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651">
                                            <p:txEl>
                                              <p:pRg st="0" end="0"/>
                                            </p:txEl>
                                          </p:spTgt>
                                        </p:tgtEl>
                                        <p:attrNameLst>
                                          <p:attrName>style.visibility</p:attrName>
                                        </p:attrNameLst>
                                      </p:cBhvr>
                                      <p:to>
                                        <p:strVal val="visible"/>
                                      </p:to>
                                    </p:set>
                                    <p:animEffect transition="in" filter="fade">
                                      <p:cBhvr>
                                        <p:cTn id="22" dur="1000"/>
                                        <p:tgtEl>
                                          <p:spTgt spid="27651">
                                            <p:txEl>
                                              <p:pRg st="0" end="0"/>
                                            </p:txEl>
                                          </p:spTgt>
                                        </p:tgtEl>
                                      </p:cBhvr>
                                    </p:animEffect>
                                    <p:anim calcmode="lin" valueType="num">
                                      <p:cBhvr>
                                        <p:cTn id="2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28675" name="Content Placeholder 4"/>
          <p:cNvSpPr>
            <a:spLocks noGrp="1"/>
          </p:cNvSpPr>
          <p:nvPr>
            <p:ph idx="1"/>
          </p:nvPr>
        </p:nvSpPr>
        <p:spPr>
          <a:xfrm>
            <a:off x="457200" y="2204864"/>
            <a:ext cx="4630738" cy="3921299"/>
          </a:xfrm>
        </p:spPr>
        <p:txBody>
          <a:bodyPr/>
          <a:lstStyle/>
          <a:p>
            <a:pPr marL="0" indent="0">
              <a:buFont typeface="Arial" pitchFamily="34" charset="0"/>
              <a:buNone/>
              <a:defRPr/>
            </a:pPr>
            <a:r>
              <a:rPr lang="en-GB" altLang="en-US" sz="2400" dirty="0">
                <a:ea typeface="ヒラギノ角ゴ Pro W3" charset="-128"/>
              </a:rPr>
              <a:t>Repetition of ingredients – lay three small identical pieces of protein side by side with different garnishes on each one to add visual interest.  </a:t>
            </a:r>
          </a:p>
          <a:p>
            <a:pPr marL="0" indent="0">
              <a:buFont typeface="Arial" pitchFamily="34" charset="0"/>
              <a:buNone/>
              <a:defRPr/>
            </a:pPr>
            <a:endParaRPr lang="en-GB" altLang="en-US" sz="2400" dirty="0">
              <a:ea typeface="ヒラギノ角ゴ Pro W3" charset="-128"/>
            </a:endParaRPr>
          </a:p>
          <a:p>
            <a:pPr marL="0" indent="0">
              <a:buFont typeface="Arial" pitchFamily="34" charset="0"/>
              <a:buNone/>
              <a:defRPr/>
            </a:pPr>
            <a:r>
              <a:rPr lang="en-GB" altLang="en-US" sz="2400" dirty="0">
                <a:ea typeface="ヒラギノ角ゴ Pro W3" charset="-128"/>
              </a:rPr>
              <a:t>Repetition is an easy way of creating a picture.</a:t>
            </a:r>
          </a:p>
          <a:p>
            <a:pPr marL="0" indent="0">
              <a:buFont typeface="Arial" pitchFamily="34" charset="0"/>
              <a:buNone/>
              <a:defRPr/>
            </a:pPr>
            <a:endParaRPr lang="en-GB" altLang="en-US" sz="2400" dirty="0">
              <a:ea typeface="ヒラギノ角ゴ Pro W3" charset="-128"/>
            </a:endParaRP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045469"/>
            <a:ext cx="3598862" cy="433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1000"/>
                                        <p:tgtEl>
                                          <p:spTgt spid="28675">
                                            <p:txEl>
                                              <p:pRg st="0" end="0"/>
                                            </p:txEl>
                                          </p:spTgt>
                                        </p:tgtEl>
                                      </p:cBhvr>
                                    </p:animEffect>
                                    <p:anim calcmode="lin" valueType="num">
                                      <p:cBhvr>
                                        <p:cTn id="13"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1000"/>
                                        <p:tgtEl>
                                          <p:spTgt spid="28675">
                                            <p:txEl>
                                              <p:pRg st="2" end="2"/>
                                            </p:txEl>
                                          </p:spTgt>
                                        </p:tgtEl>
                                      </p:cBhvr>
                                    </p:animEffect>
                                    <p:anim calcmode="lin" valueType="num">
                                      <p:cBhvr>
                                        <p:cTn id="1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988"/>
                                        </p:tgtEl>
                                        <p:attrNameLst>
                                          <p:attrName>style.visibility</p:attrName>
                                        </p:attrNameLst>
                                      </p:cBhvr>
                                      <p:to>
                                        <p:strVal val="visible"/>
                                      </p:to>
                                    </p:set>
                                    <p:animEffect transition="in" filter="fade">
                                      <p:cBhvr>
                                        <p:cTn id="22" dur="1000"/>
                                        <p:tgtEl>
                                          <p:spTgt spid="41988"/>
                                        </p:tgtEl>
                                      </p:cBhvr>
                                    </p:animEffect>
                                    <p:anim calcmode="lin" valueType="num">
                                      <p:cBhvr>
                                        <p:cTn id="23" dur="1000" fill="hold"/>
                                        <p:tgtEl>
                                          <p:spTgt spid="41988"/>
                                        </p:tgtEl>
                                        <p:attrNameLst>
                                          <p:attrName>ppt_x</p:attrName>
                                        </p:attrNameLst>
                                      </p:cBhvr>
                                      <p:tavLst>
                                        <p:tav tm="0">
                                          <p:val>
                                            <p:strVal val="#ppt_x"/>
                                          </p:val>
                                        </p:tav>
                                        <p:tav tm="100000">
                                          <p:val>
                                            <p:strVal val="#ppt_x"/>
                                          </p:val>
                                        </p:tav>
                                      </p:tavLst>
                                    </p:anim>
                                    <p:anim calcmode="lin" valueType="num">
                                      <p:cBhvr>
                                        <p:cTn id="24"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algn="l"/>
            <a:r>
              <a:rPr lang="en-GB" altLang="en-US" sz="3600" dirty="0">
                <a:ea typeface="ヒラギノ角ゴ Pro W3" charset="-128"/>
              </a:rPr>
              <a:t>We ‘eat with our eyes’</a:t>
            </a:r>
          </a:p>
        </p:txBody>
      </p:sp>
      <p:sp>
        <p:nvSpPr>
          <p:cNvPr id="2" name="Content Placeholder 1">
            <a:extLst>
              <a:ext uri="{FF2B5EF4-FFF2-40B4-BE49-F238E27FC236}">
                <a16:creationId xmlns:a16="http://schemas.microsoft.com/office/drawing/2014/main" id="{4329C7A8-6D48-4883-AA3D-8AA1E9D0333E}"/>
              </a:ext>
            </a:extLst>
          </p:cNvPr>
          <p:cNvSpPr>
            <a:spLocks noGrp="1"/>
          </p:cNvSpPr>
          <p:nvPr>
            <p:ph idx="1"/>
          </p:nvPr>
        </p:nvSpPr>
        <p:spPr/>
        <p:txBody>
          <a:bodyPr/>
          <a:lstStyle/>
          <a:p>
            <a:r>
              <a:rPr lang="en-GB" dirty="0"/>
              <a:t>A stunning plate of food appeals to our visual taste as well as our palette.</a:t>
            </a:r>
          </a:p>
          <a:p>
            <a:r>
              <a:rPr lang="en-GB" dirty="0"/>
              <a:t>Food Presentation is the art of modifying, arranging or decorating food to enhance it’s aesthetic appeal.</a:t>
            </a:r>
          </a:p>
          <a:p>
            <a:r>
              <a:rPr lang="en-GB" dirty="0"/>
              <a:t>Improving the presentation of a dish adds value to the dining experience and can enable chefs and restaurants to charge more for their food.</a:t>
            </a:r>
          </a:p>
        </p:txBody>
      </p:sp>
    </p:spTree>
    <p:extLst>
      <p:ext uri="{BB962C8B-B14F-4D97-AF65-F5344CB8AC3E}">
        <p14:creationId xmlns:p14="http://schemas.microsoft.com/office/powerpoint/2010/main" val="32269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algn="l"/>
            <a:r>
              <a:rPr lang="en-GB" altLang="en-US" sz="3600">
                <a:ea typeface="ヒラギノ角ゴ Pro W3" charset="-128"/>
              </a:rPr>
              <a:t>Tips for dressing a plate</a:t>
            </a:r>
          </a:p>
        </p:txBody>
      </p:sp>
      <p:sp>
        <p:nvSpPr>
          <p:cNvPr id="43011" name="Content Placeholder 4"/>
          <p:cNvSpPr>
            <a:spLocks noGrp="1"/>
          </p:cNvSpPr>
          <p:nvPr>
            <p:ph idx="1"/>
          </p:nvPr>
        </p:nvSpPr>
        <p:spPr>
          <a:xfrm>
            <a:off x="457200" y="2204864"/>
            <a:ext cx="4483100" cy="3921299"/>
          </a:xfrm>
        </p:spPr>
        <p:txBody>
          <a:bodyPr/>
          <a:lstStyle/>
          <a:p>
            <a:pPr marL="0" indent="0">
              <a:buFont typeface="Arial" pitchFamily="34" charset="0"/>
              <a:buNone/>
            </a:pPr>
            <a:r>
              <a:rPr lang="en-GB" altLang="en-US" sz="2400" dirty="0">
                <a:ea typeface="ヒラギノ角ゴ Pro W3" charset="-128"/>
              </a:rPr>
              <a:t>Make sure the plate is clean – after going to the trouble to present your food beautifully, make sure you don't serve it on a dirty plate and make sure presentation is double-checked before serving.</a:t>
            </a:r>
          </a:p>
        </p:txBody>
      </p:sp>
      <p:pic>
        <p:nvPicPr>
          <p:cNvPr id="430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6052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1000" fill="hold"/>
                                        <p:tgtEl>
                                          <p:spTgt spid="430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fade">
                                      <p:cBhvr>
                                        <p:cTn id="12" dur="1000"/>
                                        <p:tgtEl>
                                          <p:spTgt spid="43011">
                                            <p:txEl>
                                              <p:pRg st="0" end="0"/>
                                            </p:txEl>
                                          </p:spTgt>
                                        </p:tgtEl>
                                      </p:cBhvr>
                                    </p:animEffect>
                                    <p:anim calcmode="lin" valueType="num">
                                      <p:cBhvr>
                                        <p:cTn id="13"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30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3012"/>
                                        </p:tgtEl>
                                        <p:attrNameLst>
                                          <p:attrName>style.visibility</p:attrName>
                                        </p:attrNameLst>
                                      </p:cBhvr>
                                      <p:to>
                                        <p:strVal val="visible"/>
                                      </p:to>
                                    </p:set>
                                    <p:animEffect transition="in" filter="fade">
                                      <p:cBhvr>
                                        <p:cTn id="17" dur="1000"/>
                                        <p:tgtEl>
                                          <p:spTgt spid="43012"/>
                                        </p:tgtEl>
                                      </p:cBhvr>
                                    </p:animEffect>
                                    <p:anim calcmode="lin" valueType="num">
                                      <p:cBhvr>
                                        <p:cTn id="18" dur="1000" fill="hold"/>
                                        <p:tgtEl>
                                          <p:spTgt spid="43012"/>
                                        </p:tgtEl>
                                        <p:attrNameLst>
                                          <p:attrName>ppt_x</p:attrName>
                                        </p:attrNameLst>
                                      </p:cBhvr>
                                      <p:tavLst>
                                        <p:tav tm="0">
                                          <p:val>
                                            <p:strVal val="#ppt_x"/>
                                          </p:val>
                                        </p:tav>
                                        <p:tav tm="100000">
                                          <p:val>
                                            <p:strVal val="#ppt_x"/>
                                          </p:val>
                                        </p:tav>
                                      </p:tavLst>
                                    </p:anim>
                                    <p:anim calcmode="lin" valueType="num">
                                      <p:cBhvr>
                                        <p:cTn id="19" dur="1000" fill="hold"/>
                                        <p:tgtEl>
                                          <p:spTgt spid="430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algn="l"/>
            <a:r>
              <a:rPr lang="en-GB" altLang="en-US" sz="3600">
                <a:ea typeface="ヒラギノ角ゴ Pro W3" charset="-128"/>
              </a:rPr>
              <a:t>Tools for presentation and styling</a:t>
            </a:r>
          </a:p>
        </p:txBody>
      </p:sp>
      <p:sp>
        <p:nvSpPr>
          <p:cNvPr id="44035" name="Content Placeholder 4"/>
          <p:cNvSpPr>
            <a:spLocks noGrp="1"/>
          </p:cNvSpPr>
          <p:nvPr>
            <p:ph idx="1"/>
          </p:nvPr>
        </p:nvSpPr>
        <p:spPr>
          <a:xfrm>
            <a:off x="467544" y="2281200"/>
            <a:ext cx="5122912" cy="4425429"/>
          </a:xfrm>
        </p:spPr>
        <p:txBody>
          <a:bodyPr/>
          <a:lstStyle/>
          <a:p>
            <a:r>
              <a:rPr lang="en-GB" altLang="en-US" sz="2200" dirty="0">
                <a:ea typeface="ヒラギノ角ゴ Pro W3" charset="-128"/>
              </a:rPr>
              <a:t>Tweezers/small spoon – useful              for positioning small, delicate           pieces of garnishes.</a:t>
            </a:r>
          </a:p>
          <a:p>
            <a:r>
              <a:rPr lang="en-GB" altLang="en-US" sz="2200" dirty="0">
                <a:ea typeface="ヒラギノ角ゴ Pro W3" charset="-128"/>
              </a:rPr>
              <a:t>Plain/fluted biscuit cutters – these are great tools for creating shapes to layer meat, fish and vegetables.  The thinner the layers, the more impressive the outcome.</a:t>
            </a:r>
          </a:p>
          <a:p>
            <a:r>
              <a:rPr lang="en-GB" altLang="en-US" sz="2200" dirty="0">
                <a:ea typeface="ヒラギノ角ゴ Pro W3" charset="-128"/>
              </a:rPr>
              <a:t>Paintbrush or </a:t>
            </a:r>
            <a:r>
              <a:rPr lang="en-GB" altLang="en-US" sz="2200" dirty="0" err="1">
                <a:ea typeface="ヒラギノ角ゴ Pro W3" charset="-128"/>
              </a:rPr>
              <a:t>squeezy</a:t>
            </a:r>
            <a:r>
              <a:rPr lang="en-GB" altLang="en-US" sz="2200" dirty="0">
                <a:ea typeface="ヒラギノ角ゴ Pro W3" charset="-128"/>
              </a:rPr>
              <a:t> bottle – use these to creatively add sauces in a creative and controlled way.</a:t>
            </a:r>
          </a:p>
        </p:txBody>
      </p:sp>
      <p:pic>
        <p:nvPicPr>
          <p:cNvPr id="44036" name="Picture 6" descr="http://www.marthastewart.com/sites/files/marthastewart.com/d19/1144_recipe_bottles/1144_recipe_bottles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791" y="2060848"/>
            <a:ext cx="200501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descr="http://www.thegoodwebguide.co.uk/images/body/top-kitchen-gadgets-souschef-round-cu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1" y="2006302"/>
            <a:ext cx="2214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S:\Shared\EDUCATION TEAM FILES\Meat and Education - FM\shutterstock_2255118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903" y="4661793"/>
            <a:ext cx="31369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41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1000"/>
                                        <p:tgtEl>
                                          <p:spTgt spid="44035">
                                            <p:txEl>
                                              <p:pRg st="0" end="0"/>
                                            </p:txEl>
                                          </p:spTgt>
                                        </p:tgtEl>
                                      </p:cBhvr>
                                    </p:animEffect>
                                    <p:anim calcmode="lin" valueType="num">
                                      <p:cBhvr>
                                        <p:cTn id="13"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403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fade">
                                      <p:cBhvr>
                                        <p:cTn id="17" dur="1000"/>
                                        <p:tgtEl>
                                          <p:spTgt spid="44035">
                                            <p:txEl>
                                              <p:pRg st="1" end="1"/>
                                            </p:txEl>
                                          </p:spTgt>
                                        </p:tgtEl>
                                      </p:cBhvr>
                                    </p:animEffect>
                                    <p:anim calcmode="lin" valueType="num">
                                      <p:cBhvr>
                                        <p:cTn id="18"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403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fade">
                                      <p:cBhvr>
                                        <p:cTn id="22" dur="1000"/>
                                        <p:tgtEl>
                                          <p:spTgt spid="44035">
                                            <p:txEl>
                                              <p:pRg st="2" end="2"/>
                                            </p:txEl>
                                          </p:spTgt>
                                        </p:tgtEl>
                                      </p:cBhvr>
                                    </p:animEffect>
                                    <p:anim calcmode="lin" valueType="num">
                                      <p:cBhvr>
                                        <p:cTn id="23"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4035">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4036"/>
                                        </p:tgtEl>
                                        <p:attrNameLst>
                                          <p:attrName>style.visibility</p:attrName>
                                        </p:attrNameLst>
                                      </p:cBhvr>
                                      <p:to>
                                        <p:strVal val="visible"/>
                                      </p:to>
                                    </p:set>
                                    <p:animEffect transition="in" filter="fade">
                                      <p:cBhvr>
                                        <p:cTn id="27" dur="1000"/>
                                        <p:tgtEl>
                                          <p:spTgt spid="44036"/>
                                        </p:tgtEl>
                                      </p:cBhvr>
                                    </p:animEffect>
                                    <p:anim calcmode="lin" valueType="num">
                                      <p:cBhvr>
                                        <p:cTn id="28" dur="1000" fill="hold"/>
                                        <p:tgtEl>
                                          <p:spTgt spid="44036"/>
                                        </p:tgtEl>
                                        <p:attrNameLst>
                                          <p:attrName>ppt_x</p:attrName>
                                        </p:attrNameLst>
                                      </p:cBhvr>
                                      <p:tavLst>
                                        <p:tav tm="0">
                                          <p:val>
                                            <p:strVal val="#ppt_x"/>
                                          </p:val>
                                        </p:tav>
                                        <p:tav tm="100000">
                                          <p:val>
                                            <p:strVal val="#ppt_x"/>
                                          </p:val>
                                        </p:tav>
                                      </p:tavLst>
                                    </p:anim>
                                    <p:anim calcmode="lin" valueType="num">
                                      <p:cBhvr>
                                        <p:cTn id="29" dur="1000" fill="hold"/>
                                        <p:tgtEl>
                                          <p:spTgt spid="440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037"/>
                                        </p:tgtEl>
                                        <p:attrNameLst>
                                          <p:attrName>style.visibility</p:attrName>
                                        </p:attrNameLst>
                                      </p:cBhvr>
                                      <p:to>
                                        <p:strVal val="visible"/>
                                      </p:to>
                                    </p:set>
                                    <p:animEffect transition="in" filter="fade">
                                      <p:cBhvr>
                                        <p:cTn id="32" dur="1000"/>
                                        <p:tgtEl>
                                          <p:spTgt spid="44037"/>
                                        </p:tgtEl>
                                      </p:cBhvr>
                                    </p:animEffect>
                                    <p:anim calcmode="lin" valueType="num">
                                      <p:cBhvr>
                                        <p:cTn id="33" dur="1000" fill="hold"/>
                                        <p:tgtEl>
                                          <p:spTgt spid="44037"/>
                                        </p:tgtEl>
                                        <p:attrNameLst>
                                          <p:attrName>ppt_x</p:attrName>
                                        </p:attrNameLst>
                                      </p:cBhvr>
                                      <p:tavLst>
                                        <p:tav tm="0">
                                          <p:val>
                                            <p:strVal val="#ppt_x"/>
                                          </p:val>
                                        </p:tav>
                                        <p:tav tm="100000">
                                          <p:val>
                                            <p:strVal val="#ppt_x"/>
                                          </p:val>
                                        </p:tav>
                                      </p:tavLst>
                                    </p:anim>
                                    <p:anim calcmode="lin" valueType="num">
                                      <p:cBhvr>
                                        <p:cTn id="34" dur="1000" fill="hold"/>
                                        <p:tgtEl>
                                          <p:spTgt spid="440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4038"/>
                                        </p:tgtEl>
                                        <p:attrNameLst>
                                          <p:attrName>style.visibility</p:attrName>
                                        </p:attrNameLst>
                                      </p:cBhvr>
                                      <p:to>
                                        <p:strVal val="visible"/>
                                      </p:to>
                                    </p:set>
                                    <p:animEffect transition="in" filter="fade">
                                      <p:cBhvr>
                                        <p:cTn id="37" dur="1000"/>
                                        <p:tgtEl>
                                          <p:spTgt spid="44038"/>
                                        </p:tgtEl>
                                      </p:cBhvr>
                                    </p:animEffect>
                                    <p:anim calcmode="lin" valueType="num">
                                      <p:cBhvr>
                                        <p:cTn id="38" dur="1000" fill="hold"/>
                                        <p:tgtEl>
                                          <p:spTgt spid="44038"/>
                                        </p:tgtEl>
                                        <p:attrNameLst>
                                          <p:attrName>ppt_x</p:attrName>
                                        </p:attrNameLst>
                                      </p:cBhvr>
                                      <p:tavLst>
                                        <p:tav tm="0">
                                          <p:val>
                                            <p:strVal val="#ppt_x"/>
                                          </p:val>
                                        </p:tav>
                                        <p:tav tm="100000">
                                          <p:val>
                                            <p:strVal val="#ppt_x"/>
                                          </p:val>
                                        </p:tav>
                                      </p:tavLst>
                                    </p:anim>
                                    <p:anim calcmode="lin" valueType="num">
                                      <p:cBhvr>
                                        <p:cTn id="39" dur="1000" fill="hold"/>
                                        <p:tgtEl>
                                          <p:spTgt spid="44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descr="http://www.inthehaus.co.uk/_images/_images/zoom/1265-wt4241_silverpoint_melon_ba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6530">
            <a:off x="2626770" y="5532802"/>
            <a:ext cx="298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3"/>
          <p:cNvSpPr>
            <a:spLocks noGrp="1"/>
          </p:cNvSpPr>
          <p:nvPr>
            <p:ph type="title"/>
          </p:nvPr>
        </p:nvSpPr>
        <p:spPr/>
        <p:txBody>
          <a:bodyPr/>
          <a:lstStyle/>
          <a:p>
            <a:pPr algn="l"/>
            <a:r>
              <a:rPr lang="en-GB" altLang="en-US" sz="3600">
                <a:ea typeface="ヒラギノ角ゴ Pro W3" charset="-128"/>
              </a:rPr>
              <a:t>Tools for presentation and styling</a:t>
            </a:r>
          </a:p>
        </p:txBody>
      </p:sp>
      <p:sp>
        <p:nvSpPr>
          <p:cNvPr id="31747" name="Content Placeholder 4"/>
          <p:cNvSpPr>
            <a:spLocks noGrp="1"/>
          </p:cNvSpPr>
          <p:nvPr>
            <p:ph idx="1"/>
          </p:nvPr>
        </p:nvSpPr>
        <p:spPr>
          <a:xfrm>
            <a:off x="457200" y="2348880"/>
            <a:ext cx="5220749" cy="3921299"/>
          </a:xfrm>
        </p:spPr>
        <p:txBody>
          <a:bodyPr/>
          <a:lstStyle/>
          <a:p>
            <a:pPr>
              <a:defRPr/>
            </a:pPr>
            <a:r>
              <a:rPr lang="en-GB" altLang="en-US" sz="2000" dirty="0">
                <a:ea typeface="ヒラギノ角ゴ Pro W3" charset="-128"/>
              </a:rPr>
              <a:t>Melon baller, julienne peeler and apple corer – use these to  create attractive garnishes with fruit and vegetables.</a:t>
            </a:r>
          </a:p>
          <a:p>
            <a:pPr>
              <a:defRPr/>
            </a:pPr>
            <a:r>
              <a:rPr lang="en-GB" altLang="en-US" sz="2000" dirty="0">
                <a:ea typeface="ヒラギノ角ゴ Pro W3" charset="-128"/>
              </a:rPr>
              <a:t>Palette knife – to smooth the sides or tops of dishes and ease removal of dishes from moulds or rings.</a:t>
            </a:r>
          </a:p>
          <a:p>
            <a:pPr>
              <a:defRPr/>
            </a:pPr>
            <a:r>
              <a:rPr lang="en-GB" altLang="en-US" sz="2000" dirty="0">
                <a:ea typeface="ヒラギノ角ゴ Pro W3" charset="-128"/>
              </a:rPr>
              <a:t>Piping bags and nozzles – create attractive decoration and garnishes on sweet and savoury dishes using different sized/ shaped nozzles.</a:t>
            </a:r>
          </a:p>
          <a:p>
            <a:pPr>
              <a:defRPr/>
            </a:pPr>
            <a:endParaRPr lang="en-GB" altLang="en-US" dirty="0">
              <a:ea typeface="ヒラギノ角ゴ Pro W3" charset="-128"/>
            </a:endParaRPr>
          </a:p>
        </p:txBody>
      </p:sp>
      <p:pic>
        <p:nvPicPr>
          <p:cNvPr id="45061" name="Picture 6" descr="http://guideimg.alibaba.com/images/shop/72/08/19/8/julienne-peeler-slicer-e4-tpr-series-cutter-great-home-kitchen-gadget-for-peeling-slicing-shredding-carrots-zucchini-squash-sweet-potatoes-or-any-vegetable-chef-tested-for-comfort-and-quality-best-jul_31167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949" y="2276872"/>
            <a:ext cx="3241663" cy="243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 result for food stylist's photography ki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0347" y="4730137"/>
            <a:ext cx="31527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2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fade">
                                      <p:cBhvr>
                                        <p:cTn id="12" dur="1000"/>
                                        <p:tgtEl>
                                          <p:spTgt spid="45058"/>
                                        </p:tgtEl>
                                      </p:cBhvr>
                                    </p:animEffect>
                                    <p:anim calcmode="lin" valueType="num">
                                      <p:cBhvr>
                                        <p:cTn id="13" dur="1000" fill="hold"/>
                                        <p:tgtEl>
                                          <p:spTgt spid="45058"/>
                                        </p:tgtEl>
                                        <p:attrNameLst>
                                          <p:attrName>ppt_x</p:attrName>
                                        </p:attrNameLst>
                                      </p:cBhvr>
                                      <p:tavLst>
                                        <p:tav tm="0">
                                          <p:val>
                                            <p:strVal val="#ppt_x"/>
                                          </p:val>
                                        </p:tav>
                                        <p:tav tm="100000">
                                          <p:val>
                                            <p:strVal val="#ppt_x"/>
                                          </p:val>
                                        </p:tav>
                                      </p:tavLst>
                                    </p:anim>
                                    <p:anim calcmode="lin" valueType="num">
                                      <p:cBhvr>
                                        <p:cTn id="14" dur="1000" fill="hold"/>
                                        <p:tgtEl>
                                          <p:spTgt spid="4505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fade">
                                      <p:cBhvr>
                                        <p:cTn id="17" dur="1000"/>
                                        <p:tgtEl>
                                          <p:spTgt spid="45059"/>
                                        </p:tgtEl>
                                      </p:cBhvr>
                                    </p:animEffect>
                                    <p:anim calcmode="lin" valueType="num">
                                      <p:cBhvr>
                                        <p:cTn id="18" dur="1000" fill="hold"/>
                                        <p:tgtEl>
                                          <p:spTgt spid="45059"/>
                                        </p:tgtEl>
                                        <p:attrNameLst>
                                          <p:attrName>ppt_x</p:attrName>
                                        </p:attrNameLst>
                                      </p:cBhvr>
                                      <p:tavLst>
                                        <p:tav tm="0">
                                          <p:val>
                                            <p:strVal val="#ppt_x"/>
                                          </p:val>
                                        </p:tav>
                                        <p:tav tm="100000">
                                          <p:val>
                                            <p:strVal val="#ppt_x"/>
                                          </p:val>
                                        </p:tav>
                                      </p:tavLst>
                                    </p:anim>
                                    <p:anim calcmode="lin" valueType="num">
                                      <p:cBhvr>
                                        <p:cTn id="19" dur="1000" fill="hold"/>
                                        <p:tgtEl>
                                          <p:spTgt spid="4505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747">
                                            <p:txEl>
                                              <p:pRg st="0" end="0"/>
                                            </p:txEl>
                                          </p:spTgt>
                                        </p:tgtEl>
                                        <p:attrNameLst>
                                          <p:attrName>style.visibility</p:attrName>
                                        </p:attrNameLst>
                                      </p:cBhvr>
                                      <p:to>
                                        <p:strVal val="visible"/>
                                      </p:to>
                                    </p:set>
                                    <p:animEffect transition="in" filter="fade">
                                      <p:cBhvr>
                                        <p:cTn id="22" dur="1000"/>
                                        <p:tgtEl>
                                          <p:spTgt spid="31747">
                                            <p:txEl>
                                              <p:pRg st="0" end="0"/>
                                            </p:txEl>
                                          </p:spTgt>
                                        </p:tgtEl>
                                      </p:cBhvr>
                                    </p:animEffect>
                                    <p:anim calcmode="lin" valueType="num">
                                      <p:cBhvr>
                                        <p:cTn id="23"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1747">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747">
                                            <p:txEl>
                                              <p:pRg st="1" end="1"/>
                                            </p:txEl>
                                          </p:spTgt>
                                        </p:tgtEl>
                                        <p:attrNameLst>
                                          <p:attrName>style.visibility</p:attrName>
                                        </p:attrNameLst>
                                      </p:cBhvr>
                                      <p:to>
                                        <p:strVal val="visible"/>
                                      </p:to>
                                    </p:set>
                                    <p:animEffect transition="in" filter="fade">
                                      <p:cBhvr>
                                        <p:cTn id="27" dur="1000"/>
                                        <p:tgtEl>
                                          <p:spTgt spid="31747">
                                            <p:txEl>
                                              <p:pRg st="1" end="1"/>
                                            </p:txEl>
                                          </p:spTgt>
                                        </p:tgtEl>
                                      </p:cBhvr>
                                    </p:animEffect>
                                    <p:anim calcmode="lin" valueType="num">
                                      <p:cBhvr>
                                        <p:cTn id="28"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1747">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747">
                                            <p:txEl>
                                              <p:pRg st="2" end="2"/>
                                            </p:txEl>
                                          </p:spTgt>
                                        </p:tgtEl>
                                        <p:attrNameLst>
                                          <p:attrName>style.visibility</p:attrName>
                                        </p:attrNameLst>
                                      </p:cBhvr>
                                      <p:to>
                                        <p:strVal val="visible"/>
                                      </p:to>
                                    </p:set>
                                    <p:animEffect transition="in" filter="fade">
                                      <p:cBhvr>
                                        <p:cTn id="32" dur="1000"/>
                                        <p:tgtEl>
                                          <p:spTgt spid="31747">
                                            <p:txEl>
                                              <p:pRg st="2" end="2"/>
                                            </p:txEl>
                                          </p:spTgt>
                                        </p:tgtEl>
                                      </p:cBhvr>
                                    </p:animEffect>
                                    <p:anim calcmode="lin" valueType="num">
                                      <p:cBhvr>
                                        <p:cTn id="33"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1747">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061"/>
                                        </p:tgtEl>
                                        <p:attrNameLst>
                                          <p:attrName>style.visibility</p:attrName>
                                        </p:attrNameLst>
                                      </p:cBhvr>
                                      <p:to>
                                        <p:strVal val="visible"/>
                                      </p:to>
                                    </p:set>
                                    <p:animEffect transition="in" filter="fade">
                                      <p:cBhvr>
                                        <p:cTn id="37" dur="1000"/>
                                        <p:tgtEl>
                                          <p:spTgt spid="45061"/>
                                        </p:tgtEl>
                                      </p:cBhvr>
                                    </p:animEffect>
                                    <p:anim calcmode="lin" valueType="num">
                                      <p:cBhvr>
                                        <p:cTn id="38" dur="1000" fill="hold"/>
                                        <p:tgtEl>
                                          <p:spTgt spid="45061"/>
                                        </p:tgtEl>
                                        <p:attrNameLst>
                                          <p:attrName>ppt_x</p:attrName>
                                        </p:attrNameLst>
                                      </p:cBhvr>
                                      <p:tavLst>
                                        <p:tav tm="0">
                                          <p:val>
                                            <p:strVal val="#ppt_x"/>
                                          </p:val>
                                        </p:tav>
                                        <p:tav tm="100000">
                                          <p:val>
                                            <p:strVal val="#ppt_x"/>
                                          </p:val>
                                        </p:tav>
                                      </p:tavLst>
                                    </p:anim>
                                    <p:anim calcmode="lin" valueType="num">
                                      <p:cBhvr>
                                        <p:cTn id="39" dur="1000" fill="hold"/>
                                        <p:tgtEl>
                                          <p:spTgt spid="450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317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C:\Users\spencer-walkerd\Documents\Meat and Education\2015\Garnishing\YCC13-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48528"/>
            <a:ext cx="3411233" cy="227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3"/>
          <p:cNvSpPr>
            <a:spLocks noGrp="1"/>
          </p:cNvSpPr>
          <p:nvPr>
            <p:ph type="title"/>
          </p:nvPr>
        </p:nvSpPr>
        <p:spPr/>
        <p:txBody>
          <a:bodyPr/>
          <a:lstStyle/>
          <a:p>
            <a:pPr algn="l"/>
            <a:r>
              <a:rPr lang="en-GB" altLang="en-US" sz="3600">
                <a:ea typeface="ヒラギノ角ゴ Pro W3" charset="-128"/>
              </a:rPr>
              <a:t>Props</a:t>
            </a:r>
          </a:p>
        </p:txBody>
      </p:sp>
      <p:sp>
        <p:nvSpPr>
          <p:cNvPr id="46084" name="Content Placeholder 4"/>
          <p:cNvSpPr>
            <a:spLocks noGrp="1"/>
          </p:cNvSpPr>
          <p:nvPr>
            <p:ph idx="1"/>
          </p:nvPr>
        </p:nvSpPr>
        <p:spPr/>
        <p:txBody>
          <a:bodyPr/>
          <a:lstStyle/>
          <a:p>
            <a:r>
              <a:rPr lang="en-GB" altLang="en-US" sz="2000" dirty="0">
                <a:ea typeface="ヒラギノ角ゴ Pro W3" charset="-128"/>
              </a:rPr>
              <a:t>Try to include props as part of your overall food presentation,  such as flowers, napkins, glassware, cutlery, tablecloths and a menu.</a:t>
            </a:r>
          </a:p>
          <a:p>
            <a:r>
              <a:rPr lang="en-GB" altLang="en-US" sz="2000" dirty="0">
                <a:ea typeface="ヒラギノ角ゴ Pro W3" charset="-128"/>
              </a:rPr>
              <a:t>If you are producing a dish or menu based on a theme or culture include appropriate decorations and cutlery such as Christmas baubles for a yuletide dish.</a:t>
            </a:r>
          </a:p>
        </p:txBody>
      </p:sp>
      <p:pic>
        <p:nvPicPr>
          <p:cNvPr id="46085" name="Picture 7" descr="http://www.eatwelshlambandwelshbeef.com/application/files/cache/31168eb510ab4399b4ef47e6925516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624321"/>
            <a:ext cx="2159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393895"/>
            <a:ext cx="21050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7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fade">
                                      <p:cBhvr>
                                        <p:cTn id="12" dur="1000"/>
                                        <p:tgtEl>
                                          <p:spTgt spid="46083"/>
                                        </p:tgtEl>
                                      </p:cBhvr>
                                    </p:animEffect>
                                    <p:anim calcmode="lin" valueType="num">
                                      <p:cBhvr>
                                        <p:cTn id="13" dur="1000" fill="hold"/>
                                        <p:tgtEl>
                                          <p:spTgt spid="46083"/>
                                        </p:tgtEl>
                                        <p:attrNameLst>
                                          <p:attrName>ppt_x</p:attrName>
                                        </p:attrNameLst>
                                      </p:cBhvr>
                                      <p:tavLst>
                                        <p:tav tm="0">
                                          <p:val>
                                            <p:strVal val="#ppt_x"/>
                                          </p:val>
                                        </p:tav>
                                        <p:tav tm="100000">
                                          <p:val>
                                            <p:strVal val="#ppt_x"/>
                                          </p:val>
                                        </p:tav>
                                      </p:tavLst>
                                    </p:anim>
                                    <p:anim calcmode="lin" valueType="num">
                                      <p:cBhvr>
                                        <p:cTn id="14" dur="1000" fill="hold"/>
                                        <p:tgtEl>
                                          <p:spTgt spid="4608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084">
                                            <p:txEl>
                                              <p:pRg st="0" end="0"/>
                                            </p:txEl>
                                          </p:spTgt>
                                        </p:tgtEl>
                                        <p:attrNameLst>
                                          <p:attrName>style.visibility</p:attrName>
                                        </p:attrNameLst>
                                      </p:cBhvr>
                                      <p:to>
                                        <p:strVal val="visible"/>
                                      </p:to>
                                    </p:set>
                                    <p:animEffect transition="in" filter="fade">
                                      <p:cBhvr>
                                        <p:cTn id="17" dur="1000"/>
                                        <p:tgtEl>
                                          <p:spTgt spid="46084">
                                            <p:txEl>
                                              <p:pRg st="0" end="0"/>
                                            </p:txEl>
                                          </p:spTgt>
                                        </p:tgtEl>
                                      </p:cBhvr>
                                    </p:animEffect>
                                    <p:anim calcmode="lin" valueType="num">
                                      <p:cBhvr>
                                        <p:cTn id="18" dur="10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608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6084">
                                            <p:txEl>
                                              <p:pRg st="1" end="1"/>
                                            </p:txEl>
                                          </p:spTgt>
                                        </p:tgtEl>
                                        <p:attrNameLst>
                                          <p:attrName>style.visibility</p:attrName>
                                        </p:attrNameLst>
                                      </p:cBhvr>
                                      <p:to>
                                        <p:strVal val="visible"/>
                                      </p:to>
                                    </p:set>
                                    <p:animEffect transition="in" filter="fade">
                                      <p:cBhvr>
                                        <p:cTn id="22" dur="1000"/>
                                        <p:tgtEl>
                                          <p:spTgt spid="46084">
                                            <p:txEl>
                                              <p:pRg st="1" end="1"/>
                                            </p:txEl>
                                          </p:spTgt>
                                        </p:tgtEl>
                                      </p:cBhvr>
                                    </p:animEffect>
                                    <p:anim calcmode="lin" valueType="num">
                                      <p:cBhvr>
                                        <p:cTn id="23" dur="10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608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085"/>
                                        </p:tgtEl>
                                        <p:attrNameLst>
                                          <p:attrName>style.visibility</p:attrName>
                                        </p:attrNameLst>
                                      </p:cBhvr>
                                      <p:to>
                                        <p:strVal val="visible"/>
                                      </p:to>
                                    </p:set>
                                    <p:animEffect transition="in" filter="fade">
                                      <p:cBhvr>
                                        <p:cTn id="27" dur="1000"/>
                                        <p:tgtEl>
                                          <p:spTgt spid="46085"/>
                                        </p:tgtEl>
                                      </p:cBhvr>
                                    </p:animEffect>
                                    <p:anim calcmode="lin" valueType="num">
                                      <p:cBhvr>
                                        <p:cTn id="28" dur="1000" fill="hold"/>
                                        <p:tgtEl>
                                          <p:spTgt spid="46085"/>
                                        </p:tgtEl>
                                        <p:attrNameLst>
                                          <p:attrName>ppt_x</p:attrName>
                                        </p:attrNameLst>
                                      </p:cBhvr>
                                      <p:tavLst>
                                        <p:tav tm="0">
                                          <p:val>
                                            <p:strVal val="#ppt_x"/>
                                          </p:val>
                                        </p:tav>
                                        <p:tav tm="100000">
                                          <p:val>
                                            <p:strVal val="#ppt_x"/>
                                          </p:val>
                                        </p:tav>
                                      </p:tavLst>
                                    </p:anim>
                                    <p:anim calcmode="lin" valueType="num">
                                      <p:cBhvr>
                                        <p:cTn id="29" dur="1000" fill="hold"/>
                                        <p:tgtEl>
                                          <p:spTgt spid="4608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6086"/>
                                        </p:tgtEl>
                                        <p:attrNameLst>
                                          <p:attrName>style.visibility</p:attrName>
                                        </p:attrNameLst>
                                      </p:cBhvr>
                                      <p:to>
                                        <p:strVal val="visible"/>
                                      </p:to>
                                    </p:set>
                                    <p:animEffect transition="in" filter="fade">
                                      <p:cBhvr>
                                        <p:cTn id="32" dur="1000"/>
                                        <p:tgtEl>
                                          <p:spTgt spid="46086"/>
                                        </p:tgtEl>
                                      </p:cBhvr>
                                    </p:animEffect>
                                    <p:anim calcmode="lin" valueType="num">
                                      <p:cBhvr>
                                        <p:cTn id="33" dur="1000" fill="hold"/>
                                        <p:tgtEl>
                                          <p:spTgt spid="46086"/>
                                        </p:tgtEl>
                                        <p:attrNameLst>
                                          <p:attrName>ppt_x</p:attrName>
                                        </p:attrNameLst>
                                      </p:cBhvr>
                                      <p:tavLst>
                                        <p:tav tm="0">
                                          <p:val>
                                            <p:strVal val="#ppt_x"/>
                                          </p:val>
                                        </p:tav>
                                        <p:tav tm="100000">
                                          <p:val>
                                            <p:strVal val="#ppt_x"/>
                                          </p:val>
                                        </p:tav>
                                      </p:tavLst>
                                    </p:anim>
                                    <p:anim calcmode="lin" valueType="num">
                                      <p:cBhvr>
                                        <p:cTn id="34" dur="1000" fill="hold"/>
                                        <p:tgtEl>
                                          <p:spTgt spid="460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pPr algn="l"/>
            <a:r>
              <a:rPr lang="en-GB" altLang="en-US" sz="3600" dirty="0">
                <a:ea typeface="ヒラギノ角ゴ Pro W3" charset="-128"/>
              </a:rPr>
              <a:t>Food Trends</a:t>
            </a:r>
          </a:p>
        </p:txBody>
      </p:sp>
      <p:sp>
        <p:nvSpPr>
          <p:cNvPr id="47107" name="Content Placeholder 4"/>
          <p:cNvSpPr>
            <a:spLocks noGrp="1"/>
          </p:cNvSpPr>
          <p:nvPr>
            <p:ph idx="1"/>
          </p:nvPr>
        </p:nvSpPr>
        <p:spPr/>
        <p:txBody>
          <a:bodyPr/>
          <a:lstStyle/>
          <a:p>
            <a:pPr marL="0" indent="0">
              <a:buFont typeface="Arial" pitchFamily="34" charset="0"/>
              <a:buNone/>
            </a:pPr>
            <a:r>
              <a:rPr lang="en-GB" altLang="en-US" sz="2400" dirty="0">
                <a:ea typeface="ヒラギノ角ゴ Pro W3" charset="-128"/>
              </a:rPr>
              <a:t>And finally …</a:t>
            </a:r>
          </a:p>
          <a:p>
            <a:pPr marL="0" indent="0">
              <a:buFont typeface="Arial" pitchFamily="34" charset="0"/>
              <a:buNone/>
            </a:pPr>
            <a:r>
              <a:rPr lang="en-GB" altLang="en-US" sz="2400" dirty="0">
                <a:ea typeface="ヒラギノ角ゴ Pro W3" charset="-128"/>
              </a:rPr>
              <a:t>Keep on top of food presentation and styling trends by engaging with food websites, reading food magazines, watching cookery programmes and following food various blogs.</a:t>
            </a:r>
          </a:p>
        </p:txBody>
      </p:sp>
      <p:pic>
        <p:nvPicPr>
          <p:cNvPr id="471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7201" y="4358576"/>
            <a:ext cx="2179279" cy="225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9932" y="4358576"/>
            <a:ext cx="2179232" cy="225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027" y="4349458"/>
            <a:ext cx="3775949" cy="21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3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1000"/>
                                        <p:tgtEl>
                                          <p:spTgt spid="47106"/>
                                        </p:tgtEl>
                                      </p:cBhvr>
                                    </p:animEffect>
                                    <p:anim calcmode="lin" valueType="num">
                                      <p:cBhvr>
                                        <p:cTn id="8" dur="1000" fill="hold"/>
                                        <p:tgtEl>
                                          <p:spTgt spid="47106"/>
                                        </p:tgtEl>
                                        <p:attrNameLst>
                                          <p:attrName>ppt_x</p:attrName>
                                        </p:attrNameLst>
                                      </p:cBhvr>
                                      <p:tavLst>
                                        <p:tav tm="0">
                                          <p:val>
                                            <p:strVal val="#ppt_x"/>
                                          </p:val>
                                        </p:tav>
                                        <p:tav tm="100000">
                                          <p:val>
                                            <p:strVal val="#ppt_x"/>
                                          </p:val>
                                        </p:tav>
                                      </p:tavLst>
                                    </p:anim>
                                    <p:anim calcmode="lin" valueType="num">
                                      <p:cBhvr>
                                        <p:cTn id="9" dur="1000" fill="hold"/>
                                        <p:tgtEl>
                                          <p:spTgt spid="4710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1000"/>
                                        <p:tgtEl>
                                          <p:spTgt spid="47107">
                                            <p:txEl>
                                              <p:pRg st="0" end="0"/>
                                            </p:txEl>
                                          </p:spTgt>
                                        </p:tgtEl>
                                      </p:cBhvr>
                                    </p:animEffect>
                                    <p:anim calcmode="lin" valueType="num">
                                      <p:cBhvr>
                                        <p:cTn id="1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fade">
                                      <p:cBhvr>
                                        <p:cTn id="17" dur="1000"/>
                                        <p:tgtEl>
                                          <p:spTgt spid="47107">
                                            <p:txEl>
                                              <p:pRg st="1" end="1"/>
                                            </p:txEl>
                                          </p:spTgt>
                                        </p:tgtEl>
                                      </p:cBhvr>
                                    </p:animEffect>
                                    <p:anim calcmode="lin" valueType="num">
                                      <p:cBhvr>
                                        <p:cTn id="18"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710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fade">
                                      <p:cBhvr>
                                        <p:cTn id="22" dur="1000"/>
                                        <p:tgtEl>
                                          <p:spTgt spid="47108"/>
                                        </p:tgtEl>
                                      </p:cBhvr>
                                    </p:animEffect>
                                    <p:anim calcmode="lin" valueType="num">
                                      <p:cBhvr>
                                        <p:cTn id="23" dur="1000" fill="hold"/>
                                        <p:tgtEl>
                                          <p:spTgt spid="47108"/>
                                        </p:tgtEl>
                                        <p:attrNameLst>
                                          <p:attrName>ppt_x</p:attrName>
                                        </p:attrNameLst>
                                      </p:cBhvr>
                                      <p:tavLst>
                                        <p:tav tm="0">
                                          <p:val>
                                            <p:strVal val="#ppt_x"/>
                                          </p:val>
                                        </p:tav>
                                        <p:tav tm="100000">
                                          <p:val>
                                            <p:strVal val="#ppt_x"/>
                                          </p:val>
                                        </p:tav>
                                      </p:tavLst>
                                    </p:anim>
                                    <p:anim calcmode="lin" valueType="num">
                                      <p:cBhvr>
                                        <p:cTn id="24" dur="1000" fill="hold"/>
                                        <p:tgtEl>
                                          <p:spTgt spid="4710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7109"/>
                                        </p:tgtEl>
                                        <p:attrNameLst>
                                          <p:attrName>style.visibility</p:attrName>
                                        </p:attrNameLst>
                                      </p:cBhvr>
                                      <p:to>
                                        <p:strVal val="visible"/>
                                      </p:to>
                                    </p:set>
                                    <p:animEffect transition="in" filter="fade">
                                      <p:cBhvr>
                                        <p:cTn id="27" dur="1000"/>
                                        <p:tgtEl>
                                          <p:spTgt spid="47109"/>
                                        </p:tgtEl>
                                      </p:cBhvr>
                                    </p:animEffect>
                                    <p:anim calcmode="lin" valueType="num">
                                      <p:cBhvr>
                                        <p:cTn id="28" dur="1000" fill="hold"/>
                                        <p:tgtEl>
                                          <p:spTgt spid="47109"/>
                                        </p:tgtEl>
                                        <p:attrNameLst>
                                          <p:attrName>ppt_x</p:attrName>
                                        </p:attrNameLst>
                                      </p:cBhvr>
                                      <p:tavLst>
                                        <p:tav tm="0">
                                          <p:val>
                                            <p:strVal val="#ppt_x"/>
                                          </p:val>
                                        </p:tav>
                                        <p:tav tm="100000">
                                          <p:val>
                                            <p:strVal val="#ppt_x"/>
                                          </p:val>
                                        </p:tav>
                                      </p:tavLst>
                                    </p:anim>
                                    <p:anim calcmode="lin" valueType="num">
                                      <p:cBhvr>
                                        <p:cTn id="29" dur="1000" fill="hold"/>
                                        <p:tgtEl>
                                          <p:spTgt spid="4710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7110"/>
                                        </p:tgtEl>
                                        <p:attrNameLst>
                                          <p:attrName>style.visibility</p:attrName>
                                        </p:attrNameLst>
                                      </p:cBhvr>
                                      <p:to>
                                        <p:strVal val="visible"/>
                                      </p:to>
                                    </p:set>
                                    <p:animEffect transition="in" filter="fade">
                                      <p:cBhvr>
                                        <p:cTn id="32" dur="1000"/>
                                        <p:tgtEl>
                                          <p:spTgt spid="47110"/>
                                        </p:tgtEl>
                                      </p:cBhvr>
                                    </p:animEffect>
                                    <p:anim calcmode="lin" valueType="num">
                                      <p:cBhvr>
                                        <p:cTn id="33" dur="1000" fill="hold"/>
                                        <p:tgtEl>
                                          <p:spTgt spid="47110"/>
                                        </p:tgtEl>
                                        <p:attrNameLst>
                                          <p:attrName>ppt_x</p:attrName>
                                        </p:attrNameLst>
                                      </p:cBhvr>
                                      <p:tavLst>
                                        <p:tav tm="0">
                                          <p:val>
                                            <p:strVal val="#ppt_x"/>
                                          </p:val>
                                        </p:tav>
                                        <p:tav tm="100000">
                                          <p:val>
                                            <p:strVal val="#ppt_x"/>
                                          </p:val>
                                        </p:tav>
                                      </p:tavLst>
                                    </p:anim>
                                    <p:anim calcmode="lin" valueType="num">
                                      <p:cBhvr>
                                        <p:cTn id="34" dur="1000" fill="hold"/>
                                        <p:tgtEl>
                                          <p:spTgt spid="47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683568" y="1268760"/>
            <a:ext cx="8460432" cy="648072"/>
          </a:xfrm>
        </p:spPr>
        <p:txBody>
          <a:bodyPr/>
          <a:lstStyle/>
          <a:p>
            <a:pPr algn="l"/>
            <a:r>
              <a:rPr lang="en-GB" altLang="en-US" sz="3600" dirty="0">
                <a:ea typeface="ヒラギノ角ゴ Pro W3" charset="-128"/>
              </a:rPr>
              <a:t>Considerations For Great Food </a:t>
            </a:r>
            <a:r>
              <a:rPr lang="en-GB" altLang="en-US" dirty="0">
                <a:ea typeface="ヒラギノ角ゴ Pro W3" charset="-128"/>
              </a:rPr>
              <a:t>S</a:t>
            </a:r>
            <a:r>
              <a:rPr lang="en-GB" altLang="en-US" sz="3600" dirty="0">
                <a:ea typeface="ヒラギノ角ゴ Pro W3" charset="-128"/>
              </a:rPr>
              <a:t>tyling and Presentation.</a:t>
            </a:r>
          </a:p>
        </p:txBody>
      </p:sp>
      <p:sp>
        <p:nvSpPr>
          <p:cNvPr id="5" name="Content Placeholder 4"/>
          <p:cNvSpPr>
            <a:spLocks noGrp="1"/>
          </p:cNvSpPr>
          <p:nvPr>
            <p:ph idx="1"/>
          </p:nvPr>
        </p:nvSpPr>
        <p:spPr>
          <a:xfrm>
            <a:off x="467544" y="2852936"/>
            <a:ext cx="4716463" cy="3921299"/>
          </a:xfrm>
        </p:spPr>
        <p:txBody>
          <a:bodyPr/>
          <a:lstStyle/>
          <a:p>
            <a:pPr marL="514350" indent="-514350">
              <a:buFont typeface="Arial" pitchFamily="34" charset="0"/>
              <a:buAutoNum type="arabicPeriod"/>
              <a:defRPr/>
            </a:pPr>
            <a:r>
              <a:rPr lang="en-GB" dirty="0"/>
              <a:t>The support (what the food will be served on)</a:t>
            </a:r>
          </a:p>
          <a:p>
            <a:pPr marL="514350" indent="-514350">
              <a:buFont typeface="Arial" pitchFamily="34" charset="0"/>
              <a:buAutoNum type="arabicPeriod"/>
              <a:defRPr/>
            </a:pPr>
            <a:r>
              <a:rPr lang="en-GB" dirty="0"/>
              <a:t>The focal point</a:t>
            </a:r>
          </a:p>
          <a:p>
            <a:pPr marL="514350" indent="-514350">
              <a:buFont typeface="Arial" pitchFamily="34" charset="0"/>
              <a:buAutoNum type="arabicPeriod"/>
              <a:defRPr/>
            </a:pPr>
            <a:r>
              <a:rPr lang="en-GB" dirty="0"/>
              <a:t>Colours</a:t>
            </a:r>
          </a:p>
          <a:p>
            <a:pPr marL="514350" indent="-514350">
              <a:buFont typeface="Arial" pitchFamily="34" charset="0"/>
              <a:buAutoNum type="arabicPeriod"/>
              <a:defRPr/>
            </a:pPr>
            <a:r>
              <a:rPr lang="en-GB" dirty="0"/>
              <a:t>Textures</a:t>
            </a:r>
          </a:p>
          <a:p>
            <a:pPr marL="514350" indent="-514350">
              <a:buFont typeface="Arial" pitchFamily="34" charset="0"/>
              <a:buAutoNum type="arabicPeriod"/>
              <a:defRPr/>
            </a:pPr>
            <a:r>
              <a:rPr lang="en-GB" dirty="0"/>
              <a:t>Decoration and garnish</a:t>
            </a:r>
          </a:p>
          <a:p>
            <a:pPr marL="0" indent="0">
              <a:buFont typeface="Arial" pitchFamily="34" charset="0"/>
              <a:buNone/>
              <a:defRPr/>
            </a:pPr>
            <a:endParaRPr lang="en-GB" sz="3200" dirty="0"/>
          </a:p>
        </p:txBody>
      </p:sp>
      <p:pic>
        <p:nvPicPr>
          <p:cNvPr id="25604" name="Picture 5" descr="Chilli Con Car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298" y="2852936"/>
            <a:ext cx="3513137"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90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604"/>
                                        </p:tgtEl>
                                        <p:attrNameLst>
                                          <p:attrName>style.visibility</p:attrName>
                                        </p:attrNameLst>
                                      </p:cBhvr>
                                      <p:to>
                                        <p:strVal val="visible"/>
                                      </p:to>
                                    </p:set>
                                    <p:animEffect transition="in" filter="fade">
                                      <p:cBhvr>
                                        <p:cTn id="37" dur="1000"/>
                                        <p:tgtEl>
                                          <p:spTgt spid="25604"/>
                                        </p:tgtEl>
                                      </p:cBhvr>
                                    </p:animEffect>
                                    <p:anim calcmode="lin" valueType="num">
                                      <p:cBhvr>
                                        <p:cTn id="38" dur="1000" fill="hold"/>
                                        <p:tgtEl>
                                          <p:spTgt spid="25604"/>
                                        </p:tgtEl>
                                        <p:attrNameLst>
                                          <p:attrName>ppt_x</p:attrName>
                                        </p:attrNameLst>
                                      </p:cBhvr>
                                      <p:tavLst>
                                        <p:tav tm="0">
                                          <p:val>
                                            <p:strVal val="#ppt_x"/>
                                          </p:val>
                                        </p:tav>
                                        <p:tav tm="100000">
                                          <p:val>
                                            <p:strVal val="#ppt_x"/>
                                          </p:val>
                                        </p:tav>
                                      </p:tavLst>
                                    </p:anim>
                                    <p:anim calcmode="lin" valueType="num">
                                      <p:cBhvr>
                                        <p:cTn id="39"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algn="l"/>
            <a:r>
              <a:rPr lang="en-GB" altLang="en-US" sz="3600" dirty="0">
                <a:ea typeface="ヒラギノ角ゴ Pro W3" charset="-128"/>
              </a:rPr>
              <a:t>1. Support</a:t>
            </a:r>
          </a:p>
        </p:txBody>
      </p:sp>
      <p:sp>
        <p:nvSpPr>
          <p:cNvPr id="26627" name="Content Placeholder 4"/>
          <p:cNvSpPr>
            <a:spLocks noGrp="1"/>
          </p:cNvSpPr>
          <p:nvPr>
            <p:ph idx="1"/>
          </p:nvPr>
        </p:nvSpPr>
        <p:spPr>
          <a:xfrm>
            <a:off x="457200" y="2204864"/>
            <a:ext cx="5122912" cy="3921299"/>
          </a:xfrm>
        </p:spPr>
        <p:txBody>
          <a:bodyPr/>
          <a:lstStyle/>
          <a:p>
            <a:pPr marL="0" indent="0">
              <a:buFont typeface="Arial" pitchFamily="34" charset="0"/>
              <a:buNone/>
            </a:pPr>
            <a:r>
              <a:rPr lang="en-GB" altLang="en-US" sz="2400" dirty="0">
                <a:ea typeface="ヒラギノ角ゴ Pro W3" charset="-128"/>
              </a:rPr>
              <a:t>The function of the support is to present and reveal the culinary preparation.  Its patterns and colours should not interfere with food.  Its size should be proportional to the food volume and not give the effect of excess or insufficient food.</a:t>
            </a:r>
          </a:p>
          <a:p>
            <a:pPr marL="0" indent="0">
              <a:buFont typeface="Arial" pitchFamily="34" charset="0"/>
              <a:buNone/>
            </a:pPr>
            <a:endParaRPr lang="en-GB" altLang="en-US" sz="2400" dirty="0">
              <a:ea typeface="ヒラギノ角ゴ Pro W3" charset="-128"/>
            </a:endParaRPr>
          </a:p>
          <a:p>
            <a:pPr marL="0" indent="0">
              <a:buFont typeface="Arial" pitchFamily="34" charset="0"/>
              <a:buNone/>
            </a:pPr>
            <a:r>
              <a:rPr lang="en-GB" altLang="en-US" sz="2400" dirty="0">
                <a:ea typeface="ヒラギノ角ゴ Pro W3" charset="-128"/>
              </a:rPr>
              <a:t>For these reasons, professionals most often use plain dark or white plates to express their creativity.</a:t>
            </a:r>
          </a:p>
        </p:txBody>
      </p:sp>
      <p:pic>
        <p:nvPicPr>
          <p:cNvPr id="2662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716" t="10407" r="12607"/>
          <a:stretch/>
        </p:blipFill>
        <p:spPr bwMode="auto">
          <a:xfrm>
            <a:off x="5796136" y="1401288"/>
            <a:ext cx="3162299" cy="176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7" descr="Thai Lamb Curry - Slow Cooker Ve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356992"/>
            <a:ext cx="316230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7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1000"/>
                                        <p:tgtEl>
                                          <p:spTgt spid="26627">
                                            <p:txEl>
                                              <p:pRg st="0" end="0"/>
                                            </p:txEl>
                                          </p:spTgt>
                                        </p:tgtEl>
                                      </p:cBhvr>
                                    </p:animEffect>
                                    <p:anim calcmode="lin" valueType="num">
                                      <p:cBhvr>
                                        <p:cTn id="13"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662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1000"/>
                                        <p:tgtEl>
                                          <p:spTgt spid="26627">
                                            <p:txEl>
                                              <p:pRg st="2" end="2"/>
                                            </p:txEl>
                                          </p:spTgt>
                                        </p:tgtEl>
                                      </p:cBhvr>
                                    </p:animEffect>
                                    <p:anim calcmode="lin" valueType="num">
                                      <p:cBhvr>
                                        <p:cTn id="18"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66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fade">
                                      <p:cBhvr>
                                        <p:cTn id="22" dur="1000"/>
                                        <p:tgtEl>
                                          <p:spTgt spid="26628"/>
                                        </p:tgtEl>
                                      </p:cBhvr>
                                    </p:animEffect>
                                    <p:anim calcmode="lin" valueType="num">
                                      <p:cBhvr>
                                        <p:cTn id="23" dur="1000" fill="hold"/>
                                        <p:tgtEl>
                                          <p:spTgt spid="26628"/>
                                        </p:tgtEl>
                                        <p:attrNameLst>
                                          <p:attrName>ppt_x</p:attrName>
                                        </p:attrNameLst>
                                      </p:cBhvr>
                                      <p:tavLst>
                                        <p:tav tm="0">
                                          <p:val>
                                            <p:strVal val="#ppt_x"/>
                                          </p:val>
                                        </p:tav>
                                        <p:tav tm="100000">
                                          <p:val>
                                            <p:strVal val="#ppt_x"/>
                                          </p:val>
                                        </p:tav>
                                      </p:tavLst>
                                    </p:anim>
                                    <p:anim calcmode="lin" valueType="num">
                                      <p:cBhvr>
                                        <p:cTn id="24" dur="1000" fill="hold"/>
                                        <p:tgtEl>
                                          <p:spTgt spid="266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629"/>
                                        </p:tgtEl>
                                        <p:attrNameLst>
                                          <p:attrName>style.visibility</p:attrName>
                                        </p:attrNameLst>
                                      </p:cBhvr>
                                      <p:to>
                                        <p:strVal val="visible"/>
                                      </p:to>
                                    </p:set>
                                    <p:animEffect transition="in" filter="fade">
                                      <p:cBhvr>
                                        <p:cTn id="27" dur="1000"/>
                                        <p:tgtEl>
                                          <p:spTgt spid="26629"/>
                                        </p:tgtEl>
                                      </p:cBhvr>
                                    </p:animEffect>
                                    <p:anim calcmode="lin" valueType="num">
                                      <p:cBhvr>
                                        <p:cTn id="28" dur="1000" fill="hold"/>
                                        <p:tgtEl>
                                          <p:spTgt spid="26629"/>
                                        </p:tgtEl>
                                        <p:attrNameLst>
                                          <p:attrName>ppt_x</p:attrName>
                                        </p:attrNameLst>
                                      </p:cBhvr>
                                      <p:tavLst>
                                        <p:tav tm="0">
                                          <p:val>
                                            <p:strVal val="#ppt_x"/>
                                          </p:val>
                                        </p:tav>
                                        <p:tav tm="100000">
                                          <p:val>
                                            <p:strVal val="#ppt_x"/>
                                          </p:val>
                                        </p:tav>
                                      </p:tavLst>
                                    </p:anim>
                                    <p:anim calcmode="lin" valueType="num">
                                      <p:cBhvr>
                                        <p:cTn id="29" dur="1000" fill="hold"/>
                                        <p:tgtEl>
                                          <p:spTgt spid="266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algn="l"/>
            <a:r>
              <a:rPr lang="en-GB" altLang="en-US" sz="3600" dirty="0">
                <a:ea typeface="ヒラギノ角ゴ Pro W3" charset="-128"/>
              </a:rPr>
              <a:t>2. Focal point</a:t>
            </a:r>
          </a:p>
        </p:txBody>
      </p:sp>
      <p:sp>
        <p:nvSpPr>
          <p:cNvPr id="27651" name="Content Placeholder 4"/>
          <p:cNvSpPr>
            <a:spLocks noGrp="1"/>
          </p:cNvSpPr>
          <p:nvPr>
            <p:ph idx="1"/>
          </p:nvPr>
        </p:nvSpPr>
        <p:spPr>
          <a:xfrm>
            <a:off x="457201" y="2204864"/>
            <a:ext cx="4258815" cy="3921299"/>
          </a:xfrm>
        </p:spPr>
        <p:txBody>
          <a:bodyPr/>
          <a:lstStyle/>
          <a:p>
            <a:pPr marL="0" indent="0">
              <a:buFont typeface="Arial" pitchFamily="34" charset="0"/>
              <a:buNone/>
            </a:pPr>
            <a:r>
              <a:rPr lang="en-GB" altLang="en-US" sz="2400" dirty="0">
                <a:ea typeface="ヒラギノ角ゴ Pro W3" charset="-128"/>
              </a:rPr>
              <a:t>The focal point is what will mainly attract the eye.  It may be the highest element of the composition or it could be the point with the most volume.  </a:t>
            </a:r>
          </a:p>
          <a:p>
            <a:pPr marL="0" indent="0">
              <a:buFont typeface="Arial" pitchFamily="34" charset="0"/>
              <a:buNone/>
            </a:pPr>
            <a:endParaRPr lang="en-GB" altLang="en-US" sz="2400" dirty="0">
              <a:ea typeface="ヒラギノ角ゴ Pro W3" charset="-128"/>
            </a:endParaRPr>
          </a:p>
          <a:p>
            <a:pPr marL="0" indent="0">
              <a:buFont typeface="Arial" pitchFamily="34" charset="0"/>
              <a:buNone/>
            </a:pPr>
            <a:r>
              <a:rPr lang="en-GB" altLang="en-US" sz="2400" dirty="0">
                <a:ea typeface="ヒラギノ角ゴ Pro W3" charset="-128"/>
              </a:rPr>
              <a:t>For a main dish, this place is often occupied the meat, fish or protein alternative.</a:t>
            </a:r>
          </a:p>
          <a:p>
            <a:pPr marL="0" indent="0">
              <a:buFont typeface="Arial" pitchFamily="34" charset="0"/>
              <a:buNone/>
            </a:pPr>
            <a:endParaRPr lang="en-GB" altLang="en-US" sz="1800" dirty="0">
              <a:ea typeface="ヒラギノ角ゴ Pro W3" charset="-128"/>
            </a:endParaRPr>
          </a:p>
        </p:txBody>
      </p:sp>
      <p:pic>
        <p:nvPicPr>
          <p:cNvPr id="23554" name="Picture 2" descr="Image result for welsh lamb"/>
          <p:cNvPicPr>
            <a:picLocks noChangeAspect="1" noChangeArrowheads="1"/>
          </p:cNvPicPr>
          <p:nvPr/>
        </p:nvPicPr>
        <p:blipFill rotWithShape="1">
          <a:blip r:embed="rId2">
            <a:extLst>
              <a:ext uri="{28A0092B-C50C-407E-A947-70E740481C1C}">
                <a14:useLocalDpi xmlns:a14="http://schemas.microsoft.com/office/drawing/2010/main" val="0"/>
              </a:ext>
            </a:extLst>
          </a:blip>
          <a:srcRect r="32659"/>
          <a:stretch/>
        </p:blipFill>
        <p:spPr bwMode="auto">
          <a:xfrm>
            <a:off x="4889518" y="2370187"/>
            <a:ext cx="3972851" cy="393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4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1000"/>
                                        <p:tgtEl>
                                          <p:spTgt spid="27651">
                                            <p:txEl>
                                              <p:pRg st="0" end="0"/>
                                            </p:txEl>
                                          </p:spTgt>
                                        </p:tgtEl>
                                      </p:cBhvr>
                                    </p:animEffect>
                                    <p:anim calcmode="lin" valueType="num">
                                      <p:cBhvr>
                                        <p:cTn id="1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fade">
                                      <p:cBhvr>
                                        <p:cTn id="22" dur="1000"/>
                                        <p:tgtEl>
                                          <p:spTgt spid="23554"/>
                                        </p:tgtEl>
                                      </p:cBhvr>
                                    </p:animEffect>
                                    <p:anim calcmode="lin" valueType="num">
                                      <p:cBhvr>
                                        <p:cTn id="23" dur="1000" fill="hold"/>
                                        <p:tgtEl>
                                          <p:spTgt spid="23554"/>
                                        </p:tgtEl>
                                        <p:attrNameLst>
                                          <p:attrName>ppt_x</p:attrName>
                                        </p:attrNameLst>
                                      </p:cBhvr>
                                      <p:tavLst>
                                        <p:tav tm="0">
                                          <p:val>
                                            <p:strVal val="#ppt_x"/>
                                          </p:val>
                                        </p:tav>
                                        <p:tav tm="100000">
                                          <p:val>
                                            <p:strVal val="#ppt_x"/>
                                          </p:val>
                                        </p:tav>
                                      </p:tavLst>
                                    </p:anim>
                                    <p:anim calcmode="lin" valueType="num">
                                      <p:cBhvr>
                                        <p:cTn id="24"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algn="l"/>
            <a:r>
              <a:rPr lang="en-GB" altLang="en-US" sz="3600" dirty="0">
                <a:ea typeface="ヒラギノ角ゴ Pro W3" charset="-128"/>
              </a:rPr>
              <a:t>3. Colour</a:t>
            </a:r>
          </a:p>
        </p:txBody>
      </p:sp>
      <p:sp>
        <p:nvSpPr>
          <p:cNvPr id="28675" name="Content Placeholder 4"/>
          <p:cNvSpPr>
            <a:spLocks noGrp="1"/>
          </p:cNvSpPr>
          <p:nvPr>
            <p:ph idx="1"/>
          </p:nvPr>
        </p:nvSpPr>
        <p:spPr>
          <a:xfrm>
            <a:off x="467544" y="2143856"/>
            <a:ext cx="4618856" cy="3921299"/>
          </a:xfrm>
        </p:spPr>
        <p:txBody>
          <a:bodyPr/>
          <a:lstStyle/>
          <a:p>
            <a:pPr marL="0" indent="0">
              <a:buFont typeface="Arial" pitchFamily="34" charset="0"/>
              <a:buNone/>
            </a:pPr>
            <a:r>
              <a:rPr lang="en-GB" altLang="en-US" sz="2400" dirty="0">
                <a:ea typeface="ヒラギノ角ゴ Pro W3" charset="-128"/>
              </a:rPr>
              <a:t>Colour is very important because it can create excitement. Green brings coolness and calms down.  Red stands for passion and excitement.  Black is a sign of elegance. </a:t>
            </a:r>
          </a:p>
          <a:p>
            <a:pPr marL="0" indent="0">
              <a:buFont typeface="Arial" pitchFamily="34" charset="0"/>
              <a:buNone/>
            </a:pPr>
            <a:endParaRPr lang="en-GB" altLang="en-US" sz="2400" dirty="0">
              <a:ea typeface="ヒラギノ角ゴ Pro W3" charset="-128"/>
            </a:endParaRPr>
          </a:p>
          <a:p>
            <a:pPr marL="0" indent="0">
              <a:buFont typeface="Arial" pitchFamily="34" charset="0"/>
              <a:buNone/>
            </a:pPr>
            <a:r>
              <a:rPr lang="en-GB" altLang="en-US" sz="2400" dirty="0">
                <a:ea typeface="ヒラギノ角ゴ Pro W3" charset="-128"/>
              </a:rPr>
              <a:t>However, blue is a natural appetite suppressant and can make food look unappetising, which is why you won’t find restaurants serving on blue plates.</a:t>
            </a:r>
          </a:p>
        </p:txBody>
      </p:sp>
      <p:pic>
        <p:nvPicPr>
          <p:cNvPr id="28676" name="Picture 5" descr="http://www.eatwelshlambandwelshbeef.com/application/files/cache/400a7dffef33a82bdddef3bfcbb417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3709987"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05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1000"/>
                                        <p:tgtEl>
                                          <p:spTgt spid="28675">
                                            <p:txEl>
                                              <p:pRg st="0" end="0"/>
                                            </p:txEl>
                                          </p:spTgt>
                                        </p:tgtEl>
                                      </p:cBhvr>
                                    </p:animEffect>
                                    <p:anim calcmode="lin" valueType="num">
                                      <p:cBhvr>
                                        <p:cTn id="13"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1000"/>
                                        <p:tgtEl>
                                          <p:spTgt spid="28675">
                                            <p:txEl>
                                              <p:pRg st="2" end="2"/>
                                            </p:txEl>
                                          </p:spTgt>
                                        </p:tgtEl>
                                      </p:cBhvr>
                                    </p:animEffect>
                                    <p:anim calcmode="lin" valueType="num">
                                      <p:cBhvr>
                                        <p:cTn id="1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676"/>
                                        </p:tgtEl>
                                        <p:attrNameLst>
                                          <p:attrName>style.visibility</p:attrName>
                                        </p:attrNameLst>
                                      </p:cBhvr>
                                      <p:to>
                                        <p:strVal val="visible"/>
                                      </p:to>
                                    </p:set>
                                    <p:animEffect transition="in" filter="fade">
                                      <p:cBhvr>
                                        <p:cTn id="22" dur="1000"/>
                                        <p:tgtEl>
                                          <p:spTgt spid="28676"/>
                                        </p:tgtEl>
                                      </p:cBhvr>
                                    </p:animEffect>
                                    <p:anim calcmode="lin" valueType="num">
                                      <p:cBhvr>
                                        <p:cTn id="23" dur="1000" fill="hold"/>
                                        <p:tgtEl>
                                          <p:spTgt spid="28676"/>
                                        </p:tgtEl>
                                        <p:attrNameLst>
                                          <p:attrName>ppt_x</p:attrName>
                                        </p:attrNameLst>
                                      </p:cBhvr>
                                      <p:tavLst>
                                        <p:tav tm="0">
                                          <p:val>
                                            <p:strVal val="#ppt_x"/>
                                          </p:val>
                                        </p:tav>
                                        <p:tav tm="100000">
                                          <p:val>
                                            <p:strVal val="#ppt_x"/>
                                          </p:val>
                                        </p:tav>
                                      </p:tavLst>
                                    </p:anim>
                                    <p:anim calcmode="lin" valueType="num">
                                      <p:cBhvr>
                                        <p:cTn id="24"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algn="l"/>
            <a:r>
              <a:rPr lang="en-GB" altLang="en-US" sz="3600" dirty="0">
                <a:ea typeface="ヒラギノ角ゴ Pro W3" charset="-128"/>
              </a:rPr>
              <a:t>3. Colour</a:t>
            </a:r>
          </a:p>
        </p:txBody>
      </p:sp>
      <p:sp>
        <p:nvSpPr>
          <p:cNvPr id="29699" name="Content Placeholder 4"/>
          <p:cNvSpPr>
            <a:spLocks noGrp="1"/>
          </p:cNvSpPr>
          <p:nvPr>
            <p:ph idx="1"/>
          </p:nvPr>
        </p:nvSpPr>
        <p:spPr>
          <a:xfrm>
            <a:off x="457200" y="2204864"/>
            <a:ext cx="4114800" cy="3921299"/>
          </a:xfrm>
        </p:spPr>
        <p:txBody>
          <a:bodyPr/>
          <a:lstStyle/>
          <a:p>
            <a:pPr marL="0" indent="0">
              <a:buFont typeface="Arial" pitchFamily="34" charset="0"/>
              <a:buNone/>
            </a:pPr>
            <a:r>
              <a:rPr lang="en-GB" altLang="en-US" sz="2400" dirty="0">
                <a:ea typeface="ヒラギノ角ゴ Pro W3" charset="-128"/>
              </a:rPr>
              <a:t>The use of vegetables and their contrasting colour and shape are important.</a:t>
            </a:r>
          </a:p>
          <a:p>
            <a:pPr marL="0" indent="0">
              <a:buFont typeface="Arial" pitchFamily="34" charset="0"/>
              <a:buNone/>
            </a:pPr>
            <a:endParaRPr lang="en-GB" altLang="en-US" sz="2400" dirty="0">
              <a:ea typeface="ヒラギノ角ゴ Pro W3" charset="-128"/>
            </a:endParaRPr>
          </a:p>
          <a:p>
            <a:pPr marL="0" indent="0">
              <a:buFont typeface="Arial" pitchFamily="34" charset="0"/>
              <a:buNone/>
            </a:pPr>
            <a:r>
              <a:rPr lang="en-GB" altLang="en-US" sz="2400" dirty="0">
                <a:ea typeface="ヒラギノ角ゴ Pro W3" charset="-128"/>
              </a:rPr>
              <a:t>Care must be taken to use their shape and colour wisely, in a way that presents them without hiding other elements of the dish.</a:t>
            </a:r>
          </a:p>
        </p:txBody>
      </p:sp>
      <p:pic>
        <p:nvPicPr>
          <p:cNvPr id="29700" name="Picture 7" descr="http://www.simplybeefandlamb.co.uk/sites/default/files/styles/recipe-lead/public/recipes/Fillet-steaks-with-tarragon-and-shallot-butter.png?itok=iYvRy15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397" y="2060848"/>
            <a:ext cx="4159777" cy="212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896" y="4533903"/>
            <a:ext cx="4092778" cy="185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5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0"/>
                                        <p:tgtEl>
                                          <p:spTgt spid="29698"/>
                                        </p:tgtEl>
                                      </p:cBhvr>
                                    </p:animEffect>
                                    <p:anim calcmode="lin" valueType="num">
                                      <p:cBhvr>
                                        <p:cTn id="8" dur="1000" fill="hold"/>
                                        <p:tgtEl>
                                          <p:spTgt spid="29698"/>
                                        </p:tgtEl>
                                        <p:attrNameLst>
                                          <p:attrName>ppt_x</p:attrName>
                                        </p:attrNameLst>
                                      </p:cBhvr>
                                      <p:tavLst>
                                        <p:tav tm="0">
                                          <p:val>
                                            <p:strVal val="#ppt_x"/>
                                          </p:val>
                                        </p:tav>
                                        <p:tav tm="100000">
                                          <p:val>
                                            <p:strVal val="#ppt_x"/>
                                          </p:val>
                                        </p:tav>
                                      </p:tavLst>
                                    </p:anim>
                                    <p:anim calcmode="lin" valueType="num">
                                      <p:cBhvr>
                                        <p:cTn id="9" dur="1000" fill="hold"/>
                                        <p:tgtEl>
                                          <p:spTgt spid="296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tgtEl>
                                          <p:spTgt spid="29699">
                                            <p:txEl>
                                              <p:pRg st="0" end="0"/>
                                            </p:txEl>
                                          </p:spTgt>
                                        </p:tgtEl>
                                      </p:cBhvr>
                                    </p:animEffect>
                                    <p:anim calcmode="lin" valueType="num">
                                      <p:cBhvr>
                                        <p:cTn id="13"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1000"/>
                                        <p:tgtEl>
                                          <p:spTgt spid="29699">
                                            <p:txEl>
                                              <p:pRg st="2" end="2"/>
                                            </p:txEl>
                                          </p:spTgt>
                                        </p:tgtEl>
                                      </p:cBhvr>
                                    </p:animEffect>
                                    <p:anim calcmode="lin" valueType="num">
                                      <p:cBhvr>
                                        <p:cTn id="18"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969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700"/>
                                        </p:tgtEl>
                                        <p:attrNameLst>
                                          <p:attrName>style.visibility</p:attrName>
                                        </p:attrNameLst>
                                      </p:cBhvr>
                                      <p:to>
                                        <p:strVal val="visible"/>
                                      </p:to>
                                    </p:set>
                                    <p:animEffect transition="in" filter="fade">
                                      <p:cBhvr>
                                        <p:cTn id="22" dur="1000"/>
                                        <p:tgtEl>
                                          <p:spTgt spid="29700"/>
                                        </p:tgtEl>
                                      </p:cBhvr>
                                    </p:animEffect>
                                    <p:anim calcmode="lin" valueType="num">
                                      <p:cBhvr>
                                        <p:cTn id="23" dur="1000" fill="hold"/>
                                        <p:tgtEl>
                                          <p:spTgt spid="29700"/>
                                        </p:tgtEl>
                                        <p:attrNameLst>
                                          <p:attrName>ppt_x</p:attrName>
                                        </p:attrNameLst>
                                      </p:cBhvr>
                                      <p:tavLst>
                                        <p:tav tm="0">
                                          <p:val>
                                            <p:strVal val="#ppt_x"/>
                                          </p:val>
                                        </p:tav>
                                        <p:tav tm="100000">
                                          <p:val>
                                            <p:strVal val="#ppt_x"/>
                                          </p:val>
                                        </p:tav>
                                      </p:tavLst>
                                    </p:anim>
                                    <p:anim calcmode="lin" valueType="num">
                                      <p:cBhvr>
                                        <p:cTn id="24" dur="1000" fill="hold"/>
                                        <p:tgtEl>
                                          <p:spTgt spid="2970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701"/>
                                        </p:tgtEl>
                                        <p:attrNameLst>
                                          <p:attrName>style.visibility</p:attrName>
                                        </p:attrNameLst>
                                      </p:cBhvr>
                                      <p:to>
                                        <p:strVal val="visible"/>
                                      </p:to>
                                    </p:set>
                                    <p:animEffect transition="in" filter="fade">
                                      <p:cBhvr>
                                        <p:cTn id="27" dur="1000"/>
                                        <p:tgtEl>
                                          <p:spTgt spid="29701"/>
                                        </p:tgtEl>
                                      </p:cBhvr>
                                    </p:animEffect>
                                    <p:anim calcmode="lin" valueType="num">
                                      <p:cBhvr>
                                        <p:cTn id="28" dur="1000" fill="hold"/>
                                        <p:tgtEl>
                                          <p:spTgt spid="29701"/>
                                        </p:tgtEl>
                                        <p:attrNameLst>
                                          <p:attrName>ppt_x</p:attrName>
                                        </p:attrNameLst>
                                      </p:cBhvr>
                                      <p:tavLst>
                                        <p:tav tm="0">
                                          <p:val>
                                            <p:strVal val="#ppt_x"/>
                                          </p:val>
                                        </p:tav>
                                        <p:tav tm="100000">
                                          <p:val>
                                            <p:strVal val="#ppt_x"/>
                                          </p:val>
                                        </p:tav>
                                      </p:tavLst>
                                    </p:anim>
                                    <p:anim calcmode="lin" valueType="num">
                                      <p:cBhvr>
                                        <p:cTn id="29" dur="1000" fill="hold"/>
                                        <p:tgtEl>
                                          <p:spTgt spid="297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8" descr="http://www.eatwelshlambandwelshbeef.com/application/files/cache/fc73544660eda98790d4135ba6b24b91.jpg"/>
          <p:cNvPicPr>
            <a:picLocks noChangeAspect="1" noChangeArrowheads="1"/>
          </p:cNvPicPr>
          <p:nvPr/>
        </p:nvPicPr>
        <p:blipFill rotWithShape="1">
          <a:blip r:embed="rId2">
            <a:extLst>
              <a:ext uri="{28A0092B-C50C-407E-A947-70E740481C1C}">
                <a14:useLocalDpi xmlns:a14="http://schemas.microsoft.com/office/drawing/2010/main" val="0"/>
              </a:ext>
            </a:extLst>
          </a:blip>
          <a:srcRect l="578" t="6763" r="-578" b="6763"/>
          <a:stretch/>
        </p:blipFill>
        <p:spPr bwMode="auto">
          <a:xfrm>
            <a:off x="5078012" y="1340768"/>
            <a:ext cx="2500768" cy="288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3"/>
          <p:cNvSpPr>
            <a:spLocks noGrp="1"/>
          </p:cNvSpPr>
          <p:nvPr>
            <p:ph type="title"/>
          </p:nvPr>
        </p:nvSpPr>
        <p:spPr/>
        <p:txBody>
          <a:bodyPr/>
          <a:lstStyle/>
          <a:p>
            <a:pPr algn="l"/>
            <a:r>
              <a:rPr lang="en-GB" altLang="en-US" sz="3600" dirty="0">
                <a:ea typeface="ヒラギノ角ゴ Pro W3" charset="-128"/>
              </a:rPr>
              <a:t>4. Texture</a:t>
            </a:r>
          </a:p>
        </p:txBody>
      </p:sp>
      <p:sp>
        <p:nvSpPr>
          <p:cNvPr id="30723" name="Content Placeholder 4"/>
          <p:cNvSpPr>
            <a:spLocks noGrp="1"/>
          </p:cNvSpPr>
          <p:nvPr>
            <p:ph idx="1"/>
          </p:nvPr>
        </p:nvSpPr>
        <p:spPr>
          <a:xfrm>
            <a:off x="457199" y="2204864"/>
            <a:ext cx="4441031" cy="3921299"/>
          </a:xfrm>
        </p:spPr>
        <p:txBody>
          <a:bodyPr/>
          <a:lstStyle/>
          <a:p>
            <a:pPr marL="0" indent="0">
              <a:buFont typeface="Arial" pitchFamily="34" charset="0"/>
              <a:buNone/>
            </a:pPr>
            <a:r>
              <a:rPr lang="en-GB" altLang="en-US" sz="2400" dirty="0">
                <a:ea typeface="ヒラギノ角ゴ Pro W3" charset="-128"/>
              </a:rPr>
              <a:t>Texture is a critical component of good food presentation.</a:t>
            </a:r>
          </a:p>
          <a:p>
            <a:pPr marL="0" indent="0">
              <a:buFont typeface="Arial" pitchFamily="34" charset="0"/>
              <a:buNone/>
            </a:pPr>
            <a:endParaRPr lang="en-GB" altLang="en-US" sz="2400" dirty="0">
              <a:ea typeface="ヒラギノ角ゴ Pro W3" charset="-128"/>
            </a:endParaRPr>
          </a:p>
          <a:p>
            <a:pPr marL="0" indent="0">
              <a:buFont typeface="Arial" pitchFamily="34" charset="0"/>
              <a:buNone/>
            </a:pPr>
            <a:r>
              <a:rPr lang="en-GB" altLang="en-US" sz="2400" dirty="0">
                <a:ea typeface="ヒラギノ角ゴ Pro W3" charset="-128"/>
              </a:rPr>
              <a:t>Contrasting textures are made by different preparation methods.</a:t>
            </a:r>
          </a:p>
          <a:p>
            <a:pPr marL="0" indent="0">
              <a:buFont typeface="Arial" pitchFamily="34" charset="0"/>
              <a:buNone/>
            </a:pPr>
            <a:endParaRPr lang="en-GB" altLang="en-US" sz="2400" dirty="0">
              <a:ea typeface="ヒラギノ角ゴ Pro W3" charset="-128"/>
            </a:endParaRPr>
          </a:p>
          <a:p>
            <a:pPr marL="0" indent="0">
              <a:buFont typeface="Arial" pitchFamily="34" charset="0"/>
              <a:buNone/>
            </a:pPr>
            <a:r>
              <a:rPr lang="en-GB" altLang="en-US" sz="2400" dirty="0">
                <a:ea typeface="ヒラギノ角ゴ Pro W3" charset="-128"/>
              </a:rPr>
              <a:t>By contrasting firm and soft, silky and rigid textures, the whole dish takes on a higher dimension and adds a visual interest.</a:t>
            </a:r>
          </a:p>
        </p:txBody>
      </p:sp>
      <p:pic>
        <p:nvPicPr>
          <p:cNvPr id="30724" name="Picture 5" descr="http://www.eatwelshlambandwelshbeef.com/application/files/cache/a34952d49b1683dc431b4a962a935482.jpg"/>
          <p:cNvPicPr>
            <a:picLocks noChangeAspect="1" noChangeArrowheads="1"/>
          </p:cNvPicPr>
          <p:nvPr/>
        </p:nvPicPr>
        <p:blipFill rotWithShape="1">
          <a:blip r:embed="rId3">
            <a:extLst>
              <a:ext uri="{28A0092B-C50C-407E-A947-70E740481C1C}">
                <a14:useLocalDpi xmlns:a14="http://schemas.microsoft.com/office/drawing/2010/main" val="0"/>
              </a:ext>
            </a:extLst>
          </a:blip>
          <a:srcRect t="5584" b="8337"/>
          <a:stretch/>
        </p:blipFill>
        <p:spPr bwMode="auto">
          <a:xfrm>
            <a:off x="6364203" y="3696306"/>
            <a:ext cx="2502065" cy="289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6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fade">
                                      <p:cBhvr>
                                        <p:cTn id="7" dur="1000"/>
                                        <p:tgtEl>
                                          <p:spTgt spid="30725"/>
                                        </p:tgtEl>
                                      </p:cBhvr>
                                    </p:animEffect>
                                    <p:anim calcmode="lin" valueType="num">
                                      <p:cBhvr>
                                        <p:cTn id="8" dur="1000" fill="hold"/>
                                        <p:tgtEl>
                                          <p:spTgt spid="30725"/>
                                        </p:tgtEl>
                                        <p:attrNameLst>
                                          <p:attrName>ppt_x</p:attrName>
                                        </p:attrNameLst>
                                      </p:cBhvr>
                                      <p:tavLst>
                                        <p:tav tm="0">
                                          <p:val>
                                            <p:strVal val="#ppt_x"/>
                                          </p:val>
                                        </p:tav>
                                        <p:tav tm="100000">
                                          <p:val>
                                            <p:strVal val="#ppt_x"/>
                                          </p:val>
                                        </p:tav>
                                      </p:tavLst>
                                    </p:anim>
                                    <p:anim calcmode="lin" valueType="num">
                                      <p:cBhvr>
                                        <p:cTn id="9" dur="1000" fill="hold"/>
                                        <p:tgtEl>
                                          <p:spTgt spid="307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fade">
                                      <p:cBhvr>
                                        <p:cTn id="12" dur="1000"/>
                                        <p:tgtEl>
                                          <p:spTgt spid="30722"/>
                                        </p:tgtEl>
                                      </p:cBhvr>
                                    </p:animEffect>
                                    <p:anim calcmode="lin" valueType="num">
                                      <p:cBhvr>
                                        <p:cTn id="13" dur="1000" fill="hold"/>
                                        <p:tgtEl>
                                          <p:spTgt spid="30722"/>
                                        </p:tgtEl>
                                        <p:attrNameLst>
                                          <p:attrName>ppt_x</p:attrName>
                                        </p:attrNameLst>
                                      </p:cBhvr>
                                      <p:tavLst>
                                        <p:tav tm="0">
                                          <p:val>
                                            <p:strVal val="#ppt_x"/>
                                          </p:val>
                                        </p:tav>
                                        <p:tav tm="100000">
                                          <p:val>
                                            <p:strVal val="#ppt_x"/>
                                          </p:val>
                                        </p:tav>
                                      </p:tavLst>
                                    </p:anim>
                                    <p:anim calcmode="lin" valueType="num">
                                      <p:cBhvr>
                                        <p:cTn id="14" dur="1000" fill="hold"/>
                                        <p:tgtEl>
                                          <p:spTgt spid="307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723">
                                            <p:txEl>
                                              <p:pRg st="0" end="0"/>
                                            </p:txEl>
                                          </p:spTgt>
                                        </p:tgtEl>
                                        <p:attrNameLst>
                                          <p:attrName>style.visibility</p:attrName>
                                        </p:attrNameLst>
                                      </p:cBhvr>
                                      <p:to>
                                        <p:strVal val="visible"/>
                                      </p:to>
                                    </p:set>
                                    <p:animEffect transition="in" filter="fade">
                                      <p:cBhvr>
                                        <p:cTn id="17" dur="1000"/>
                                        <p:tgtEl>
                                          <p:spTgt spid="30723">
                                            <p:txEl>
                                              <p:pRg st="0" end="0"/>
                                            </p:txEl>
                                          </p:spTgt>
                                        </p:tgtEl>
                                      </p:cBhvr>
                                    </p:animEffect>
                                    <p:anim calcmode="lin" valueType="num">
                                      <p:cBhvr>
                                        <p:cTn id="1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72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fade">
                                      <p:cBhvr>
                                        <p:cTn id="22" dur="1000"/>
                                        <p:tgtEl>
                                          <p:spTgt spid="30723">
                                            <p:txEl>
                                              <p:pRg st="2" end="2"/>
                                            </p:txEl>
                                          </p:spTgt>
                                        </p:tgtEl>
                                      </p:cBhvr>
                                    </p:animEffect>
                                    <p:anim calcmode="lin" valueType="num">
                                      <p:cBhvr>
                                        <p:cTn id="23"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fade">
                                      <p:cBhvr>
                                        <p:cTn id="27" dur="1000"/>
                                        <p:tgtEl>
                                          <p:spTgt spid="30723">
                                            <p:txEl>
                                              <p:pRg st="4" end="4"/>
                                            </p:txEl>
                                          </p:spTgt>
                                        </p:tgtEl>
                                      </p:cBhvr>
                                    </p:animEffect>
                                    <p:anim calcmode="lin" valueType="num">
                                      <p:cBhvr>
                                        <p:cTn id="28"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72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24"/>
                                        </p:tgtEl>
                                        <p:attrNameLst>
                                          <p:attrName>style.visibility</p:attrName>
                                        </p:attrNameLst>
                                      </p:cBhvr>
                                      <p:to>
                                        <p:strVal val="visible"/>
                                      </p:to>
                                    </p:set>
                                    <p:animEffect transition="in" filter="fade">
                                      <p:cBhvr>
                                        <p:cTn id="32" dur="1000"/>
                                        <p:tgtEl>
                                          <p:spTgt spid="30724"/>
                                        </p:tgtEl>
                                      </p:cBhvr>
                                    </p:animEffect>
                                    <p:anim calcmode="lin" valueType="num">
                                      <p:cBhvr>
                                        <p:cTn id="33" dur="1000" fill="hold"/>
                                        <p:tgtEl>
                                          <p:spTgt spid="30724"/>
                                        </p:tgtEl>
                                        <p:attrNameLst>
                                          <p:attrName>ppt_x</p:attrName>
                                        </p:attrNameLst>
                                      </p:cBhvr>
                                      <p:tavLst>
                                        <p:tav tm="0">
                                          <p:val>
                                            <p:strVal val="#ppt_x"/>
                                          </p:val>
                                        </p:tav>
                                        <p:tav tm="100000">
                                          <p:val>
                                            <p:strVal val="#ppt_x"/>
                                          </p:val>
                                        </p:tav>
                                      </p:tavLst>
                                    </p:anim>
                                    <p:anim calcmode="lin" valueType="num">
                                      <p:cBhvr>
                                        <p:cTn id="34"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algn="l"/>
            <a:r>
              <a:rPr lang="en-GB" altLang="en-US" sz="3600" dirty="0">
                <a:ea typeface="ヒラギノ角ゴ Pro W3" charset="-128"/>
              </a:rPr>
              <a:t>5. Decoration and Garnish</a:t>
            </a:r>
          </a:p>
        </p:txBody>
      </p:sp>
      <p:sp>
        <p:nvSpPr>
          <p:cNvPr id="31747" name="Content Placeholder 4"/>
          <p:cNvSpPr>
            <a:spLocks noGrp="1"/>
          </p:cNvSpPr>
          <p:nvPr>
            <p:ph idx="1"/>
          </p:nvPr>
        </p:nvSpPr>
        <p:spPr>
          <a:xfrm>
            <a:off x="457200" y="2204864"/>
            <a:ext cx="5122912" cy="3921299"/>
          </a:xfrm>
        </p:spPr>
        <p:txBody>
          <a:bodyPr/>
          <a:lstStyle/>
          <a:p>
            <a:r>
              <a:rPr lang="en-GB" altLang="en-US" sz="2200" dirty="0">
                <a:ea typeface="ヒラギノ角ゴ Pro W3" charset="-128"/>
              </a:rPr>
              <a:t>Plates and props include chopping boards, slates, serve food in unusual dishes</a:t>
            </a:r>
          </a:p>
          <a:p>
            <a:r>
              <a:rPr lang="en-GB" altLang="en-US" sz="2200" dirty="0">
                <a:ea typeface="ヒラギノ角ゴ Pro W3" charset="-128"/>
              </a:rPr>
              <a:t>Good finds in charity shops and car boot sales (and parents/grandparent’s lofts!)</a:t>
            </a:r>
          </a:p>
          <a:p>
            <a:r>
              <a:rPr lang="en-GB" altLang="en-US" sz="2200" dirty="0">
                <a:ea typeface="ヒラギノ角ゴ Pro W3" charset="-128"/>
              </a:rPr>
              <a:t>Garnishes or decorative techniques should be functional and edible, with exceptions such as skewers and speciality utensils.</a:t>
            </a:r>
          </a:p>
          <a:p>
            <a:r>
              <a:rPr lang="en-GB" altLang="en-US" sz="2200" dirty="0">
                <a:ea typeface="ヒラギノ角ゴ Pro W3" charset="-128"/>
              </a:rPr>
              <a:t>They should always enhance and flavour food. They should add contrasting colour, texture and overall interest.</a:t>
            </a:r>
          </a:p>
        </p:txBody>
      </p:sp>
      <p:pic>
        <p:nvPicPr>
          <p:cNvPr id="5" name="Picture 4" descr="https://encrypted-tbn2.gstatic.com/images?q=tbn:ANd9GcT99g17h2Y5kwoxdERTy-vA_DLCVkwp_oUZyAtwLY0QbluHblnyl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57" y="2132856"/>
            <a:ext cx="2985938" cy="210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Image result for plate garnish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0952" y="4408819"/>
            <a:ext cx="3017026" cy="226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2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fade">
                                      <p:cBhvr>
                                        <p:cTn id="12" dur="1000"/>
                                        <p:tgtEl>
                                          <p:spTgt spid="31746"/>
                                        </p:tgtEl>
                                      </p:cBhvr>
                                    </p:animEffect>
                                    <p:anim calcmode="lin" valueType="num">
                                      <p:cBhvr>
                                        <p:cTn id="13" dur="1000" fill="hold"/>
                                        <p:tgtEl>
                                          <p:spTgt spid="31746"/>
                                        </p:tgtEl>
                                        <p:attrNameLst>
                                          <p:attrName>ppt_x</p:attrName>
                                        </p:attrNameLst>
                                      </p:cBhvr>
                                      <p:tavLst>
                                        <p:tav tm="0">
                                          <p:val>
                                            <p:strVal val="#ppt_x"/>
                                          </p:val>
                                        </p:tav>
                                        <p:tav tm="100000">
                                          <p:val>
                                            <p:strVal val="#ppt_x"/>
                                          </p:val>
                                        </p:tav>
                                      </p:tavLst>
                                    </p:anim>
                                    <p:anim calcmode="lin" valueType="num">
                                      <p:cBhvr>
                                        <p:cTn id="14" dur="1000" fill="hold"/>
                                        <p:tgtEl>
                                          <p:spTgt spid="317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47">
                                            <p:txEl>
                                              <p:pRg st="0" end="0"/>
                                            </p:txEl>
                                          </p:spTgt>
                                        </p:tgtEl>
                                        <p:attrNameLst>
                                          <p:attrName>style.visibility</p:attrName>
                                        </p:attrNameLst>
                                      </p:cBhvr>
                                      <p:to>
                                        <p:strVal val="visible"/>
                                      </p:to>
                                    </p:set>
                                    <p:animEffect transition="in" filter="fade">
                                      <p:cBhvr>
                                        <p:cTn id="17" dur="1000"/>
                                        <p:tgtEl>
                                          <p:spTgt spid="31747">
                                            <p:txEl>
                                              <p:pRg st="0" end="0"/>
                                            </p:txEl>
                                          </p:spTgt>
                                        </p:tgtEl>
                                      </p:cBhvr>
                                    </p:animEffect>
                                    <p:anim calcmode="lin" valueType="num">
                                      <p:cBhvr>
                                        <p:cTn id="1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174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747">
                                            <p:txEl>
                                              <p:pRg st="1" end="1"/>
                                            </p:txEl>
                                          </p:spTgt>
                                        </p:tgtEl>
                                        <p:attrNameLst>
                                          <p:attrName>style.visibility</p:attrName>
                                        </p:attrNameLst>
                                      </p:cBhvr>
                                      <p:to>
                                        <p:strVal val="visible"/>
                                      </p:to>
                                    </p:set>
                                    <p:animEffect transition="in" filter="fade">
                                      <p:cBhvr>
                                        <p:cTn id="22" dur="1000"/>
                                        <p:tgtEl>
                                          <p:spTgt spid="31747">
                                            <p:txEl>
                                              <p:pRg st="1" end="1"/>
                                            </p:txEl>
                                          </p:spTgt>
                                        </p:tgtEl>
                                      </p:cBhvr>
                                    </p:animEffect>
                                    <p:anim calcmode="lin" valueType="num">
                                      <p:cBhvr>
                                        <p:cTn id="23"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1747">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747">
                                            <p:txEl>
                                              <p:pRg st="2" end="2"/>
                                            </p:txEl>
                                          </p:spTgt>
                                        </p:tgtEl>
                                        <p:attrNameLst>
                                          <p:attrName>style.visibility</p:attrName>
                                        </p:attrNameLst>
                                      </p:cBhvr>
                                      <p:to>
                                        <p:strVal val="visible"/>
                                      </p:to>
                                    </p:set>
                                    <p:animEffect transition="in" filter="fade">
                                      <p:cBhvr>
                                        <p:cTn id="27" dur="1000"/>
                                        <p:tgtEl>
                                          <p:spTgt spid="31747">
                                            <p:txEl>
                                              <p:pRg st="2" end="2"/>
                                            </p:txEl>
                                          </p:spTgt>
                                        </p:tgtEl>
                                      </p:cBhvr>
                                    </p:animEffect>
                                    <p:anim calcmode="lin" valueType="num">
                                      <p:cBhvr>
                                        <p:cTn id="28"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1747">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747">
                                            <p:txEl>
                                              <p:pRg st="3" end="3"/>
                                            </p:txEl>
                                          </p:spTgt>
                                        </p:tgtEl>
                                        <p:attrNameLst>
                                          <p:attrName>style.visibility</p:attrName>
                                        </p:attrNameLst>
                                      </p:cBhvr>
                                      <p:to>
                                        <p:strVal val="visible"/>
                                      </p:to>
                                    </p:set>
                                    <p:animEffect transition="in" filter="fade">
                                      <p:cBhvr>
                                        <p:cTn id="32" dur="1000"/>
                                        <p:tgtEl>
                                          <p:spTgt spid="31747">
                                            <p:txEl>
                                              <p:pRg st="3" end="3"/>
                                            </p:txEl>
                                          </p:spTgt>
                                        </p:tgtEl>
                                      </p:cBhvr>
                                    </p:animEffect>
                                    <p:anim calcmode="lin" valueType="num">
                                      <p:cBhvr>
                                        <p:cTn id="33"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1747">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749"/>
                                        </p:tgtEl>
                                        <p:attrNameLst>
                                          <p:attrName>style.visibility</p:attrName>
                                        </p:attrNameLst>
                                      </p:cBhvr>
                                      <p:to>
                                        <p:strVal val="visible"/>
                                      </p:to>
                                    </p:set>
                                    <p:animEffect transition="in" filter="fade">
                                      <p:cBhvr>
                                        <p:cTn id="37" dur="1000"/>
                                        <p:tgtEl>
                                          <p:spTgt spid="31749"/>
                                        </p:tgtEl>
                                      </p:cBhvr>
                                    </p:animEffect>
                                    <p:anim calcmode="lin" valueType="num">
                                      <p:cBhvr>
                                        <p:cTn id="38" dur="1000" fill="hold"/>
                                        <p:tgtEl>
                                          <p:spTgt spid="31749"/>
                                        </p:tgtEl>
                                        <p:attrNameLst>
                                          <p:attrName>ppt_x</p:attrName>
                                        </p:attrNameLst>
                                      </p:cBhvr>
                                      <p:tavLst>
                                        <p:tav tm="0">
                                          <p:val>
                                            <p:strVal val="#ppt_x"/>
                                          </p:val>
                                        </p:tav>
                                        <p:tav tm="100000">
                                          <p:val>
                                            <p:strVal val="#ppt_x"/>
                                          </p:val>
                                        </p:tav>
                                      </p:tavLst>
                                    </p:anim>
                                    <p:anim calcmode="lin" valueType="num">
                                      <p:cBhvr>
                                        <p:cTn id="39"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1085</Words>
  <Application>Microsoft Office PowerPoint</Application>
  <PresentationFormat>On-screen Show (4:3)</PresentationFormat>
  <Paragraphs>91</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PT Sans</vt:lpstr>
      <vt:lpstr>ヒラギノ角ゴ Pro W3</vt:lpstr>
      <vt:lpstr>Office Theme</vt:lpstr>
      <vt:lpstr>Food Presentation and Styling</vt:lpstr>
      <vt:lpstr>We ‘eat with our eyes’</vt:lpstr>
      <vt:lpstr>Considerations For Great Food Styling and Presentation.</vt:lpstr>
      <vt:lpstr>1. Support</vt:lpstr>
      <vt:lpstr>2. Focal point</vt:lpstr>
      <vt:lpstr>3. Colour</vt:lpstr>
      <vt:lpstr>3. Colour</vt:lpstr>
      <vt:lpstr>4. Texture</vt:lpstr>
      <vt:lpstr>5. Decoration and Garnish</vt:lpstr>
      <vt:lpstr>5. Decoration and garnish</vt:lpstr>
      <vt:lpstr>5. Decoration and garnish</vt:lpstr>
      <vt:lpstr>Tips for dressing a plate</vt:lpstr>
      <vt:lpstr>Tips for dressing a plate</vt:lpstr>
      <vt:lpstr>Tips for dressing a plate</vt:lpstr>
      <vt:lpstr>Tips for dressing a plate</vt:lpstr>
      <vt:lpstr>Tips for dressing a plate</vt:lpstr>
      <vt:lpstr>Tips for dressing a plate</vt:lpstr>
      <vt:lpstr>Tips for dressing a plate</vt:lpstr>
      <vt:lpstr>Tips for dressing a plate</vt:lpstr>
      <vt:lpstr>Tips for dressing a plate</vt:lpstr>
      <vt:lpstr>Tools for presentation and styling</vt:lpstr>
      <vt:lpstr>Tools for presentation and styling</vt:lpstr>
      <vt:lpstr>Props</vt:lpstr>
      <vt:lpstr>Food Trends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James</dc:creator>
  <cp:lastModifiedBy>Liz Hunter</cp:lastModifiedBy>
  <cp:revision>37</cp:revision>
  <dcterms:created xsi:type="dcterms:W3CDTF">2017-03-16T10:37:29Z</dcterms:created>
  <dcterms:modified xsi:type="dcterms:W3CDTF">2024-09-16T14:45:00Z</dcterms:modified>
</cp:coreProperties>
</file>