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26"/>
  </p:notesMasterIdLst>
  <p:sldIdLst>
    <p:sldId id="284" r:id="rId2"/>
    <p:sldId id="293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86" d="100"/>
          <a:sy n="86" d="100"/>
        </p:scale>
        <p:origin x="1339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40F17-DF8B-4F16-8CA1-45589B111D33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963B7-3162-43D9-BC37-EEFF7B4C8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50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710565" indent="-271908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092137" indent="-217827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530794" indent="-217827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1967949" indent="-217827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400597" indent="-217827" defTabSz="432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2833246" indent="-217827" defTabSz="432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265894" indent="-217827" defTabSz="432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3698543" indent="-217827" defTabSz="432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fld id="{BC372026-4E2D-448C-BD7F-99E8B0947EF3}" type="slidenum">
              <a:rPr lang="en-GB" altLang="en-US"/>
              <a:pPr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1995E5-FDA6-4393-A9C3-679B4E32427F}" type="datetimeFigureOut">
              <a:rPr lang="en-GB">
                <a:solidFill>
                  <a:prstClr val="black"/>
                </a:solidFill>
              </a:rPr>
              <a:pPr/>
              <a:t>16/09/2024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C33C1-A28C-4600-8F36-5BC0F821BD24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380312" y="755881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www.hccmpw.org.uk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37110"/>
            <a:ext cx="717374" cy="78951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TextBox 11"/>
          <p:cNvSpPr txBox="1"/>
          <p:nvPr userDrawn="1"/>
        </p:nvSpPr>
        <p:spPr>
          <a:xfrm>
            <a:off x="1139999" y="322756"/>
            <a:ext cx="2664296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Hybu</a:t>
            </a:r>
            <a:r>
              <a:rPr lang="en-GB" sz="11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Cig </a:t>
            </a:r>
            <a:r>
              <a:rPr lang="en-GB" sz="11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Cymru</a:t>
            </a:r>
            <a:endParaRPr lang="en-GB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11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Meat Promotion Wales</a:t>
            </a:r>
            <a:r>
              <a:rPr lang="en-GB" dirty="0">
                <a:solidFill>
                  <a:prstClr val="black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6493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1995E5-FDA6-4393-A9C3-679B4E32427F}" type="datetimeFigureOut">
              <a:rPr lang="en-GB">
                <a:solidFill>
                  <a:prstClr val="black"/>
                </a:solidFill>
              </a:rPr>
              <a:pPr/>
              <a:t>16/09/2024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C33C1-A28C-4600-8F36-5BC0F821BD24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42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1995E5-FDA6-4393-A9C3-679B4E32427F}" type="datetimeFigureOut">
              <a:rPr lang="en-GB">
                <a:solidFill>
                  <a:prstClr val="black"/>
                </a:solidFill>
              </a:rPr>
              <a:pPr/>
              <a:t>16/09/2024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C33C1-A28C-4600-8F36-5BC0F821BD24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634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1995E5-FDA6-4393-A9C3-679B4E32427F}" type="datetimeFigureOut">
              <a:rPr lang="en-GB">
                <a:solidFill>
                  <a:prstClr val="black"/>
                </a:solidFill>
              </a:rPr>
              <a:pPr/>
              <a:t>16/09/2024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C33C1-A28C-4600-8F36-5BC0F821BD24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89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1995E5-FDA6-4393-A9C3-679B4E32427F}" type="datetimeFigureOut">
              <a:rPr lang="en-GB">
                <a:solidFill>
                  <a:prstClr val="black"/>
                </a:solidFill>
              </a:rPr>
              <a:pPr/>
              <a:t>16/09/2024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C33C1-A28C-4600-8F36-5BC0F821BD24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645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52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632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1995E5-FDA6-4393-A9C3-679B4E32427F}" type="datetimeFigureOut">
              <a:rPr lang="en-GB">
                <a:solidFill>
                  <a:prstClr val="black"/>
                </a:solidFill>
              </a:rPr>
              <a:pPr/>
              <a:t>16/09/2024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C33C1-A28C-4600-8F36-5BC0F821BD24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7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648072"/>
          </a:xfrm>
          <a:prstGeom prst="rect">
            <a:avLst/>
          </a:prstGeo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1995E5-FDA6-4393-A9C3-679B4E32427F}" type="datetimeFigureOut">
              <a:rPr lang="en-GB">
                <a:solidFill>
                  <a:prstClr val="black"/>
                </a:solidFill>
              </a:rPr>
              <a:pPr/>
              <a:t>16/09/2024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C33C1-A28C-4600-8F36-5BC0F821BD24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56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1995E5-FDA6-4393-A9C3-679B4E32427F}" type="datetimeFigureOut">
              <a:rPr lang="en-GB">
                <a:solidFill>
                  <a:prstClr val="black"/>
                </a:solidFill>
              </a:rPr>
              <a:pPr/>
              <a:t>16/09/2024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C33C1-A28C-4600-8F36-5BC0F821BD24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1995E5-FDA6-4393-A9C3-679B4E32427F}" type="datetimeFigureOut">
              <a:rPr lang="en-GB">
                <a:solidFill>
                  <a:prstClr val="black"/>
                </a:solidFill>
              </a:rPr>
              <a:pPr/>
              <a:t>16/09/2024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C33C1-A28C-4600-8F36-5BC0F821BD24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874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1995E5-FDA6-4393-A9C3-679B4E32427F}" type="datetimeFigureOut">
              <a:rPr lang="en-GB">
                <a:solidFill>
                  <a:prstClr val="black"/>
                </a:solidFill>
              </a:rPr>
              <a:pPr/>
              <a:t>16/09/2024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C33C1-A28C-4600-8F36-5BC0F821BD24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11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1995E5-FDA6-4393-A9C3-679B4E32427F}" type="datetimeFigureOut">
              <a:rPr lang="en-GB">
                <a:solidFill>
                  <a:prstClr val="black"/>
                </a:solidFill>
              </a:rPr>
              <a:pPr/>
              <a:t>16/09/2024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C33C1-A28C-4600-8F36-5BC0F821BD24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1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1995E5-FDA6-4393-A9C3-679B4E32427F}" type="datetimeFigureOut">
              <a:rPr lang="en-GB">
                <a:solidFill>
                  <a:prstClr val="black"/>
                </a:solidFill>
              </a:rPr>
              <a:pPr/>
              <a:t>16/09/2024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C33C1-A28C-4600-8F36-5BC0F821BD24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0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415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37110"/>
            <a:ext cx="717374" cy="78951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TextBox 8"/>
          <p:cNvSpPr txBox="1"/>
          <p:nvPr userDrawn="1"/>
        </p:nvSpPr>
        <p:spPr>
          <a:xfrm>
            <a:off x="1139999" y="26615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1200" b="1" dirty="0" err="1">
                <a:solidFill>
                  <a:prstClr val="white"/>
                </a:solidFill>
                <a:latin typeface="PT Sans" panose="020B0503020203020204" pitchFamily="34" charset="0"/>
                <a:cs typeface="Arial" pitchFamily="34" charset="0"/>
              </a:rPr>
              <a:t>Hybu</a:t>
            </a:r>
            <a:r>
              <a:rPr lang="en-GB" sz="1200" b="1" dirty="0">
                <a:solidFill>
                  <a:prstClr val="white"/>
                </a:solidFill>
                <a:latin typeface="PT Sans" panose="020B0503020203020204" pitchFamily="34" charset="0"/>
                <a:cs typeface="Arial" pitchFamily="34" charset="0"/>
              </a:rPr>
              <a:t> Cig </a:t>
            </a:r>
            <a:r>
              <a:rPr lang="en-GB" sz="1200" b="1" dirty="0" err="1">
                <a:solidFill>
                  <a:prstClr val="white"/>
                </a:solidFill>
                <a:latin typeface="PT Sans" panose="020B0503020203020204" pitchFamily="34" charset="0"/>
                <a:cs typeface="Arial" pitchFamily="34" charset="0"/>
              </a:rPr>
              <a:t>Cymru</a:t>
            </a:r>
            <a:endParaRPr lang="en-GB" sz="1200" b="1" dirty="0">
              <a:solidFill>
                <a:prstClr val="white"/>
              </a:solidFill>
              <a:latin typeface="PT Sans" panose="020B0503020203020204" pitchFamily="34" charset="0"/>
              <a:cs typeface="Arial" pitchFamily="34" charset="0"/>
            </a:endParaRPr>
          </a:p>
          <a:p>
            <a:r>
              <a:rPr lang="en-GB" sz="1200" dirty="0">
                <a:solidFill>
                  <a:prstClr val="white"/>
                </a:solidFill>
                <a:latin typeface="PT Sans" panose="020B0503020203020204" pitchFamily="34" charset="0"/>
                <a:cs typeface="Arial" pitchFamily="34" charset="0"/>
              </a:rPr>
              <a:t>Meat Promotion Wales</a:t>
            </a:r>
            <a:r>
              <a:rPr lang="en-GB" sz="1200" dirty="0">
                <a:solidFill>
                  <a:prstClr val="black"/>
                </a:solidFill>
                <a:latin typeface="PT Sans" panose="020B0503020203020204" pitchFamily="34" charset="0"/>
              </a:rPr>
              <a:t>	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380312" y="945667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  <a:latin typeface="PT Sans" panose="020B0503020203020204" pitchFamily="34" charset="0"/>
                <a:cs typeface="Arial" pitchFamily="34" charset="0"/>
              </a:rPr>
              <a:t>www.hccmpw.org.uk</a:t>
            </a:r>
          </a:p>
        </p:txBody>
      </p:sp>
    </p:spTree>
    <p:extLst>
      <p:ext uri="{BB962C8B-B14F-4D97-AF65-F5344CB8AC3E}">
        <p14:creationId xmlns:p14="http://schemas.microsoft.com/office/powerpoint/2010/main" val="66975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hyperlink" Target="http://www.google.co.uk/imgres?imgurl=http://www.photovideoedu.com/Portals/0/Set_Elements_Styling_and_Props/Resource%20Winter%2008%20Guide%20to%20Kits%20image%201.jpg&amp;imgrefurl=http://www.photovideoedu.com/Learn/Articles/resource-guide-to-kits.aspx&amp;h=373&amp;w=598&amp;tbnid=o4tXWobgYgIRMM:&amp;zoom=1&amp;docid=80A1W6QXczoQNM&amp;ei=VPblVLvLO8X3au_tgOgP&amp;tbm=isch&amp;ved=0CCgQMygJMAk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uk/url?sa=i&amp;rct=j&amp;q=&amp;esrc=s&amp;frm=1&amp;source=images&amp;cd=&amp;cad=rja&amp;uact=8&amp;ved=0CAcQjRw&amp;url=http://foodstyling-manila.com/blog/2010/assisting-janet-mitchell-one-of-australias-top-food-stylists/&amp;ei=Nf7lVJP_N8noaqTKguAM&amp;bvm=bv.85970519,d.d2s&amp;psig=AFQjCNGB3lTtks-ZQRQhLaZflnz4KOatqA&amp;ust=1424443349597725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hyperlink" Target="https://www.google.co.uk/imgres?imgurl=https://s-media-cache-ak0.pinimg.com/originals/80/cc/0f/80cc0fdd45f7507ece7d4f0f0f589928.jpg&amp;imgrefurl=https://www.pinterest.com/pin/315744623854859075/&amp;docid=BiacNB2kPuO4VM&amp;tbnid=fqoI-Lz_oipphM:&amp;vet=10ahUKEwiNyNevuevYAhWkHsAKHdpcB384ZBAzCBcoFTAV..i&amp;w=580&amp;h=435&amp;bih=682&amp;biw=1278&amp;q=plate%20garnishes&amp;ved=0ahUKEwiNyNevuevYAhWkHsAKHdpcB384ZBAzCBcoFTAV&amp;iact=mrc&amp;uact=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b="1" dirty="0" err="1">
                <a:ea typeface="PT Sans" panose="020B0503020203020204" pitchFamily="34" charset="0"/>
              </a:rPr>
              <a:t>Cyflwyno</a:t>
            </a:r>
            <a:r>
              <a:rPr lang="en-GB" altLang="en-US" sz="3600" b="1" dirty="0">
                <a:ea typeface="PT Sans" panose="020B0503020203020204" pitchFamily="34" charset="0"/>
              </a:rPr>
              <a:t> a </a:t>
            </a:r>
            <a:r>
              <a:rPr lang="en-GB" altLang="en-US" sz="3600" b="1" dirty="0" err="1">
                <a:ea typeface="PT Sans" panose="020B0503020203020204" pitchFamily="34" charset="0"/>
              </a:rPr>
              <a:t>Steilio</a:t>
            </a:r>
            <a:r>
              <a:rPr lang="en-GB" altLang="en-US" sz="3600" b="1" dirty="0">
                <a:ea typeface="PT Sans" panose="020B0503020203020204" pitchFamily="34" charset="0"/>
              </a:rPr>
              <a:t> </a:t>
            </a:r>
            <a:r>
              <a:rPr lang="en-GB" altLang="en-US" sz="3600" b="1" dirty="0" err="1">
                <a:ea typeface="PT Sans" panose="020B0503020203020204" pitchFamily="34" charset="0"/>
              </a:rPr>
              <a:t>Bwyd</a:t>
            </a:r>
            <a:endParaRPr lang="en-GB" altLang="en-US" sz="3600" b="1" dirty="0">
              <a:ea typeface="PT Sans" panose="020B0503020203020204" pitchFamily="34" charset="0"/>
            </a:endParaRPr>
          </a:p>
        </p:txBody>
      </p:sp>
      <p:pic>
        <p:nvPicPr>
          <p:cNvPr id="4100" name="Picture 9" descr="Spiced Beef, Pumpkin and Carrot S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742" y="5228401"/>
            <a:ext cx="2774299" cy="141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43326"/>
            <a:ext cx="27527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43326"/>
            <a:ext cx="2236352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43325"/>
            <a:ext cx="2257732" cy="300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57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600" dirty="0">
                <a:ea typeface="ヒラギノ角ゴ Pro W3" charset="-128"/>
              </a:rPr>
              <a:t>5. Y </a:t>
            </a:r>
            <a:r>
              <a:rPr lang="en-GB" altLang="en-US" sz="3600" dirty="0" err="1">
                <a:ea typeface="ヒラギノ角ゴ Pro W3" charset="-128"/>
              </a:rPr>
              <a:t>cyffyrddiadau</a:t>
            </a:r>
            <a:r>
              <a:rPr lang="en-GB" altLang="en-US" sz="3600" dirty="0">
                <a:ea typeface="ヒラギノ角ゴ Pro W3" charset="-128"/>
              </a:rPr>
              <a:t> </a:t>
            </a:r>
            <a:r>
              <a:rPr lang="en-GB" altLang="en-US" sz="3600" dirty="0" err="1">
                <a:ea typeface="ヒラギノ角ゴ Pro W3" charset="-128"/>
              </a:rPr>
              <a:t>olaf</a:t>
            </a:r>
            <a:endParaRPr lang="en-GB" altLang="en-US" sz="3600" dirty="0">
              <a:ea typeface="ヒラギノ角ゴ Pro W3" charset="-128"/>
            </a:endParaRPr>
          </a:p>
        </p:txBody>
      </p:sp>
      <p:sp>
        <p:nvSpPr>
          <p:cNvPr id="32771" name="Content Placeholder 4"/>
          <p:cNvSpPr>
            <a:spLocks noGrp="1"/>
          </p:cNvSpPr>
          <p:nvPr>
            <p:ph idx="1"/>
          </p:nvPr>
        </p:nvSpPr>
        <p:spPr>
          <a:xfrm>
            <a:off x="457200" y="2420888"/>
            <a:ext cx="5048027" cy="3921299"/>
          </a:xfrm>
        </p:spPr>
        <p:txBody>
          <a:bodyPr/>
          <a:lstStyle/>
          <a:p>
            <a:r>
              <a:rPr lang="en-GB" altLang="en-US" sz="2400" dirty="0" err="1">
                <a:ea typeface="ヒラギノ角ゴ Pro W3" charset="-128"/>
              </a:rPr>
              <a:t>Perlysiau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ffres</a:t>
            </a:r>
            <a:r>
              <a:rPr lang="en-GB" altLang="en-US" sz="2400" dirty="0">
                <a:ea typeface="ヒラギノ角ゴ Pro W3" charset="-128"/>
              </a:rPr>
              <a:t> neu </a:t>
            </a:r>
            <a:r>
              <a:rPr lang="en-GB" altLang="en-US" sz="2400" dirty="0" err="1">
                <a:ea typeface="ヒラギノ角ゴ Pro W3" charset="-128"/>
              </a:rPr>
              <a:t>sbeisys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sych</a:t>
            </a:r>
            <a:r>
              <a:rPr lang="en-GB" altLang="en-US" sz="2400" dirty="0">
                <a:ea typeface="ヒラギノ角ゴ Pro W3" charset="-128"/>
              </a:rPr>
              <a:t>.</a:t>
            </a:r>
          </a:p>
          <a:p>
            <a:r>
              <a:rPr lang="en-GB" altLang="en-US" sz="2400" dirty="0" err="1">
                <a:ea typeface="ヒラギノ角ゴ Pro W3" charset="-128"/>
              </a:rPr>
              <a:t>Cnau</a:t>
            </a:r>
            <a:r>
              <a:rPr lang="en-GB" altLang="en-US" sz="2400" dirty="0">
                <a:ea typeface="ヒラギノ角ゴ Pro W3" charset="-128"/>
              </a:rPr>
              <a:t>, </a:t>
            </a:r>
            <a:r>
              <a:rPr lang="en-GB" altLang="en-US" sz="2400" dirty="0" err="1">
                <a:ea typeface="ヒラギノ角ゴ Pro W3" charset="-128"/>
              </a:rPr>
              <a:t>hadau</a:t>
            </a:r>
            <a:r>
              <a:rPr lang="en-GB" altLang="en-US" sz="2400" dirty="0">
                <a:ea typeface="ヒラギノ角ゴ Pro W3" charset="-128"/>
              </a:rPr>
              <a:t> sesame neu </a:t>
            </a:r>
            <a:r>
              <a:rPr lang="en-GB" altLang="en-US" sz="2400" dirty="0" err="1">
                <a:ea typeface="ヒラギノ角ゴ Pro W3" charset="-128"/>
              </a:rPr>
              <a:t>pwmpen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wedi’u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tostio</a:t>
            </a:r>
            <a:r>
              <a:rPr lang="en-GB" altLang="en-US" sz="2400" dirty="0">
                <a:ea typeface="ヒラギノ角ゴ Pro W3" charset="-128"/>
              </a:rPr>
              <a:t>.</a:t>
            </a:r>
          </a:p>
          <a:p>
            <a:r>
              <a:rPr lang="en-GB" altLang="en-US" sz="2400" dirty="0" err="1">
                <a:ea typeface="ヒラギノ角ゴ Pro W3" charset="-128"/>
              </a:rPr>
              <a:t>Stribedi</a:t>
            </a:r>
            <a:r>
              <a:rPr lang="en-GB" altLang="en-US" sz="2400" dirty="0">
                <a:ea typeface="ヒラギノ角ゴ Pro W3" charset="-128"/>
              </a:rPr>
              <a:t> julienne neu </a:t>
            </a:r>
            <a:r>
              <a:rPr lang="en-GB" altLang="en-US" sz="2400" dirty="0" err="1">
                <a:ea typeface="ヒラギノ角ゴ Pro W3" charset="-128"/>
              </a:rPr>
              <a:t>rubanau</a:t>
            </a:r>
            <a:r>
              <a:rPr lang="en-GB" altLang="en-US" sz="2400" dirty="0">
                <a:ea typeface="ヒラギノ角ゴ Pro W3" charset="-128"/>
              </a:rPr>
              <a:t> o </a:t>
            </a:r>
            <a:r>
              <a:rPr lang="en-GB" altLang="en-US" sz="2400" dirty="0" err="1">
                <a:ea typeface="ヒラギノ角ゴ Pro W3" charset="-128"/>
              </a:rPr>
              <a:t>lysiau</a:t>
            </a:r>
            <a:r>
              <a:rPr lang="en-GB" altLang="en-US" sz="2400" dirty="0">
                <a:ea typeface="ヒラギノ角ゴ Pro W3" charset="-128"/>
              </a:rPr>
              <a:t>.</a:t>
            </a:r>
          </a:p>
          <a:p>
            <a:r>
              <a:rPr lang="en-GB" altLang="en-US" sz="2400" dirty="0" err="1">
                <a:ea typeface="ヒラギノ角ゴ Pro W3" charset="-128"/>
              </a:rPr>
              <a:t>Stribynnau</a:t>
            </a:r>
            <a:r>
              <a:rPr lang="en-GB" altLang="en-US" sz="2400" dirty="0">
                <a:ea typeface="ヒラギノ角ゴ Pro W3" charset="-128"/>
              </a:rPr>
              <a:t> o </a:t>
            </a:r>
            <a:r>
              <a:rPr lang="en-GB" altLang="en-US" sz="2400" dirty="0" err="1">
                <a:ea typeface="ヒラギノ角ゴ Pro W3" charset="-128"/>
              </a:rPr>
              <a:t>ffrwythau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sitrws</a:t>
            </a:r>
            <a:r>
              <a:rPr lang="en-GB" altLang="en-US" sz="2400" dirty="0">
                <a:ea typeface="ヒラギノ角ゴ Pro W3" charset="-128"/>
              </a:rPr>
              <a:t>, </a:t>
            </a:r>
            <a:r>
              <a:rPr lang="en-GB" altLang="en-US" sz="2400" dirty="0" err="1">
                <a:ea typeface="ヒラギノ角ゴ Pro W3" charset="-128"/>
              </a:rPr>
              <a:t>llysiau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wedi’i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siapio</a:t>
            </a:r>
            <a:r>
              <a:rPr lang="en-GB" altLang="en-US" sz="2400" dirty="0">
                <a:ea typeface="ヒラギノ角ゴ Pro W3" charset="-128"/>
              </a:rPr>
              <a:t> neu </a:t>
            </a:r>
            <a:r>
              <a:rPr lang="en-GB" altLang="en-US" sz="2400" dirty="0" err="1">
                <a:ea typeface="ヒラギノ角ゴ Pro W3" charset="-128"/>
              </a:rPr>
              <a:t>eu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cerfio</a:t>
            </a:r>
            <a:endParaRPr lang="en-GB" altLang="en-US" sz="2400" dirty="0">
              <a:ea typeface="ヒラギノ角ゴ Pro W3" charset="-128"/>
            </a:endParaRPr>
          </a:p>
          <a:p>
            <a:r>
              <a:rPr lang="en-GB" altLang="en-US" sz="2400" dirty="0">
                <a:ea typeface="ヒラギノ角ゴ Pro W3" charset="-128"/>
              </a:rPr>
              <a:t>Croutons crimp</a:t>
            </a:r>
          </a:p>
          <a:p>
            <a:endParaRPr lang="en-GB" altLang="en-US" sz="2400" dirty="0">
              <a:ea typeface="ヒラギノ角ゴ Pro W3" charset="-128"/>
            </a:endParaRPr>
          </a:p>
          <a:p>
            <a:endParaRPr lang="en-GB" altLang="en-US" sz="2400" dirty="0">
              <a:ea typeface="ヒラギノ角ゴ Pro W3" charset="-128"/>
            </a:endParaRPr>
          </a:p>
        </p:txBody>
      </p:sp>
      <p:pic>
        <p:nvPicPr>
          <p:cNvPr id="32772" name="Picture 5" descr="http://www.wlaitfoodie.com/wp-content/uploads/2016/12/julienned-vegetab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227" y="4797152"/>
            <a:ext cx="35083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966" y="1556792"/>
            <a:ext cx="2873375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27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600" dirty="0">
                <a:ea typeface="ヒラギノ角ゴ Pro W3" charset="-128"/>
              </a:rPr>
              <a:t>5. Y </a:t>
            </a:r>
            <a:r>
              <a:rPr lang="en-GB" altLang="en-US" sz="3600" dirty="0" err="1">
                <a:ea typeface="ヒラギノ角ゴ Pro W3" charset="-128"/>
              </a:rPr>
              <a:t>cyffyrddiadau</a:t>
            </a:r>
            <a:r>
              <a:rPr lang="en-GB" altLang="en-US" sz="3600" dirty="0">
                <a:ea typeface="ヒラギノ角ゴ Pro W3" charset="-128"/>
              </a:rPr>
              <a:t> </a:t>
            </a:r>
            <a:r>
              <a:rPr lang="en-GB" altLang="en-US" sz="3600" dirty="0" err="1">
                <a:ea typeface="ヒラギノ角ゴ Pro W3" charset="-128"/>
              </a:rPr>
              <a:t>olaf</a:t>
            </a:r>
            <a:endParaRPr lang="en-GB" altLang="en-US" sz="3600" dirty="0">
              <a:ea typeface="ヒラギノ角ゴ Pro W3" charset="-128"/>
            </a:endParaRPr>
          </a:p>
        </p:txBody>
      </p:sp>
      <p:sp>
        <p:nvSpPr>
          <p:cNvPr id="21507" name="Content Placeholder 4"/>
          <p:cNvSpPr>
            <a:spLocks noGrp="1"/>
          </p:cNvSpPr>
          <p:nvPr>
            <p:ph idx="1"/>
          </p:nvPr>
        </p:nvSpPr>
        <p:spPr>
          <a:xfrm>
            <a:off x="457200" y="2132856"/>
            <a:ext cx="3898776" cy="3993307"/>
          </a:xfrm>
        </p:spPr>
        <p:txBody>
          <a:bodyPr/>
          <a:lstStyle/>
          <a:p>
            <a:pPr>
              <a:defRPr/>
            </a:pPr>
            <a:r>
              <a:rPr lang="en-GB" altLang="en-US" sz="2200" dirty="0" err="1">
                <a:ea typeface="ヒラギノ角ゴ Pro W3" charset="-128"/>
              </a:rPr>
              <a:t>Grawn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pupur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wedi’u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malu’n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fras</a:t>
            </a:r>
            <a:r>
              <a:rPr lang="en-GB" altLang="en-US" sz="2200" dirty="0">
                <a:ea typeface="ヒラギノ角ゴ Pro W3" charset="-128"/>
              </a:rPr>
              <a:t>.</a:t>
            </a:r>
          </a:p>
          <a:p>
            <a:pPr>
              <a:defRPr/>
            </a:pPr>
            <a:r>
              <a:rPr lang="en-GB" altLang="en-US" sz="2200" dirty="0" err="1">
                <a:ea typeface="ヒラギノ角ゴ Pro W3" charset="-128"/>
              </a:rPr>
              <a:t>Croen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sitrws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wedi’i</a:t>
            </a:r>
            <a:r>
              <a:rPr lang="en-GB" altLang="en-US" sz="2200" dirty="0">
                <a:ea typeface="ヒラギノ角ゴ Pro W3" charset="-128"/>
              </a:rPr>
              <a:t> ratio.</a:t>
            </a:r>
          </a:p>
          <a:p>
            <a:pPr>
              <a:defRPr/>
            </a:pPr>
            <a:r>
              <a:rPr lang="en-GB" altLang="en-US" sz="2200" dirty="0" err="1">
                <a:ea typeface="ヒラギノ角ゴ Pro W3" charset="-128"/>
              </a:rPr>
              <a:t>Blodau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bwytadwy</a:t>
            </a:r>
            <a:r>
              <a:rPr lang="en-GB" altLang="en-US" sz="2200" dirty="0">
                <a:ea typeface="ヒラギノ角ゴ Pro W3" charset="-128"/>
              </a:rPr>
              <a:t>.</a:t>
            </a:r>
          </a:p>
          <a:p>
            <a:pPr>
              <a:defRPr/>
            </a:pPr>
            <a:r>
              <a:rPr lang="en-GB" altLang="en-US" sz="2200" dirty="0" err="1">
                <a:ea typeface="ヒラギノ角ゴ Pro W3" charset="-128"/>
              </a:rPr>
              <a:t>Blodau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perlysiau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bwytadwy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fel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cennin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syfi</a:t>
            </a:r>
            <a:r>
              <a:rPr lang="en-GB" altLang="en-US" sz="2200" dirty="0">
                <a:ea typeface="ヒラギノ角ゴ Pro W3" charset="-128"/>
              </a:rPr>
              <a:t>, </a:t>
            </a:r>
            <a:r>
              <a:rPr lang="en-GB" altLang="en-US" sz="2200" dirty="0" err="1">
                <a:ea typeface="ヒラギノ角ゴ Pro W3" charset="-128"/>
              </a:rPr>
              <a:t>garlleg</a:t>
            </a:r>
            <a:r>
              <a:rPr lang="en-GB" altLang="en-US" sz="2200" dirty="0">
                <a:ea typeface="ヒラギノ角ゴ Pro W3" charset="-128"/>
              </a:rPr>
              <a:t> a </a:t>
            </a:r>
            <a:r>
              <a:rPr lang="en-GB" altLang="en-US" sz="2200" dirty="0" err="1">
                <a:ea typeface="ヒラギノ角ゴ Pro W3" charset="-128"/>
              </a:rPr>
              <a:t>ffenigl</a:t>
            </a:r>
            <a:r>
              <a:rPr lang="en-GB" altLang="en-US" sz="2200" dirty="0">
                <a:ea typeface="ヒラギノ角ゴ Pro W3" charset="-128"/>
              </a:rPr>
              <a:t>.</a:t>
            </a:r>
          </a:p>
          <a:p>
            <a:pPr>
              <a:defRPr/>
            </a:pPr>
            <a:r>
              <a:rPr lang="en-GB" altLang="en-US" sz="2200" dirty="0" err="1">
                <a:ea typeface="ヒラギノ角ゴ Pro W3" charset="-128"/>
              </a:rPr>
              <a:t>Hufen</a:t>
            </a:r>
            <a:r>
              <a:rPr lang="en-GB" altLang="en-US" sz="2200" dirty="0">
                <a:ea typeface="ヒラギノ角ゴ Pro W3" charset="-128"/>
              </a:rPr>
              <a:t>, crème fraiche </a:t>
            </a:r>
            <a:r>
              <a:rPr lang="en-GB" altLang="en-US" sz="2200" dirty="0" err="1">
                <a:ea typeface="ヒラギノ角ゴ Pro W3" charset="-128"/>
              </a:rPr>
              <a:t>hanner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braster</a:t>
            </a:r>
            <a:r>
              <a:rPr lang="en-GB" altLang="en-US" sz="2200" dirty="0">
                <a:ea typeface="ヒラギノ角ゴ Pro W3" charset="-128"/>
              </a:rPr>
              <a:t>, jus neu </a:t>
            </a:r>
            <a:r>
              <a:rPr lang="en-GB" altLang="en-US" sz="2200" dirty="0" err="1">
                <a:ea typeface="ヒラギノ角ゴ Pro W3" charset="-128"/>
              </a:rPr>
              <a:t>compot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wedi</a:t>
            </a:r>
            <a:r>
              <a:rPr lang="en-GB" altLang="en-US" sz="2200" dirty="0">
                <a:ea typeface="ヒラギノ角ゴ Pro W3" charset="-128"/>
              </a:rPr>
              <a:t>’’</a:t>
            </a:r>
            <a:r>
              <a:rPr lang="en-GB" altLang="en-US" sz="2200" dirty="0" err="1">
                <a:ea typeface="ヒラギノ角ゴ Pro W3" charset="-128"/>
              </a:rPr>
              <a:t>i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frwsio</a:t>
            </a:r>
            <a:r>
              <a:rPr lang="en-GB" altLang="en-US" sz="2200" dirty="0">
                <a:ea typeface="ヒラギノ角ゴ Pro W3" charset="-128"/>
              </a:rPr>
              <a:t> neu </a:t>
            </a:r>
            <a:r>
              <a:rPr lang="en-GB" altLang="en-US" sz="2200" dirty="0" err="1">
                <a:ea typeface="ヒラギノ角ゴ Pro W3" charset="-128"/>
              </a:rPr>
              <a:t>ei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baentio</a:t>
            </a:r>
            <a:r>
              <a:rPr lang="en-GB" altLang="en-US" sz="2200" dirty="0">
                <a:ea typeface="ヒラギノ角ゴ Pro W3" charset="-128"/>
              </a:rPr>
              <a:t>.</a:t>
            </a:r>
          </a:p>
          <a:p>
            <a:pPr>
              <a:defRPr/>
            </a:pPr>
            <a:endParaRPr lang="en-GB" altLang="en-US" sz="2200" dirty="0">
              <a:ea typeface="ヒラギノ角ゴ Pro W3" charset="-128"/>
            </a:endParaRPr>
          </a:p>
          <a:p>
            <a:pPr>
              <a:defRPr/>
            </a:pPr>
            <a:endParaRPr lang="en-GB" altLang="en-US" sz="2200" dirty="0">
              <a:ea typeface="ヒラギノ角ゴ Pro W3" charset="-128"/>
            </a:endParaRPr>
          </a:p>
        </p:txBody>
      </p:sp>
      <p:pic>
        <p:nvPicPr>
          <p:cNvPr id="33796" name="Picture 5" descr="C:\Users\spencer-walkerd\Documents\Meat and Education\2015\Garnishing\2nd Place Manchester - Lucy Armer - Bowlands High School - Spicy Lamb Parcel - D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1409"/>
            <a:ext cx="4097337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3" descr="Crumbed Pork Li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902" y="1484784"/>
            <a:ext cx="2243443" cy="223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5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2150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600" dirty="0" err="1">
                <a:ea typeface="ヒラギノ角ゴ Pro W3" charset="-128"/>
              </a:rPr>
              <a:t>Cyfrinachau’r</a:t>
            </a:r>
            <a:r>
              <a:rPr lang="en-GB" altLang="en-US" sz="3600" dirty="0">
                <a:ea typeface="ヒラギノ角ゴ Pro W3" charset="-128"/>
              </a:rPr>
              <a:t> </a:t>
            </a:r>
            <a:r>
              <a:rPr lang="en-GB" altLang="en-US" sz="3600" dirty="0" err="1">
                <a:ea typeface="ヒラギノ角ゴ Pro W3" charset="-128"/>
              </a:rPr>
              <a:t>grefft</a:t>
            </a:r>
            <a:endParaRPr lang="en-GB" altLang="en-US" sz="3600" dirty="0">
              <a:ea typeface="ヒラギノ角ゴ Pro W3" charset="-128"/>
            </a:endParaRP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1728192"/>
          </a:xfrm>
        </p:spPr>
        <p:txBody>
          <a:bodyPr/>
          <a:lstStyle/>
          <a:p>
            <a:pPr>
              <a:defRPr/>
            </a:pPr>
            <a:r>
              <a:rPr lang="en-GB" altLang="en-US" sz="2400" dirty="0">
                <a:ea typeface="ヒラギノ角ゴ Pro W3" charset="-128"/>
              </a:rPr>
              <a:t>Mae </a:t>
            </a:r>
            <a:r>
              <a:rPr lang="en-GB" altLang="en-US" sz="2400" dirty="0" err="1">
                <a:ea typeface="ヒラギノ角ゴ Pro W3" charset="-128"/>
              </a:rPr>
              <a:t>cogyddion</a:t>
            </a:r>
            <a:r>
              <a:rPr lang="en-GB" altLang="en-US" sz="2400" dirty="0">
                <a:ea typeface="ヒラギノ角ゴ Pro W3" charset="-128"/>
              </a:rPr>
              <a:t> modern </a:t>
            </a:r>
            <a:r>
              <a:rPr lang="en-GB" altLang="en-US" sz="2400" dirty="0" err="1">
                <a:ea typeface="ヒラギノ角ゴ Pro W3" charset="-128"/>
              </a:rPr>
              <a:t>yn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defnyddio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ffyrdd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eraill</a:t>
            </a:r>
            <a:r>
              <a:rPr lang="en-GB" altLang="en-US" sz="2400" dirty="0">
                <a:ea typeface="ヒラギノ角ゴ Pro W3" charset="-128"/>
              </a:rPr>
              <a:t> o </a:t>
            </a:r>
            <a:r>
              <a:rPr lang="en-GB" altLang="en-US" sz="2400" dirty="0" err="1">
                <a:ea typeface="ヒラギノ角ゴ Pro W3" charset="-128"/>
              </a:rPr>
              <a:t>gyflwyno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eu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bwyd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fel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conau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papur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ar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gyfer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sglodion</a:t>
            </a:r>
            <a:r>
              <a:rPr lang="en-GB" altLang="en-US" sz="2400" dirty="0">
                <a:ea typeface="ヒラギノ角ゴ Pro W3" charset="-128"/>
              </a:rPr>
              <a:t>, </a:t>
            </a:r>
            <a:r>
              <a:rPr lang="en-GB" altLang="en-US" sz="2400" dirty="0" err="1">
                <a:ea typeface="ヒラギノ角ゴ Pro W3" charset="-128"/>
              </a:rPr>
              <a:t>jariau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cadw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ar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gyfer</a:t>
            </a:r>
            <a:r>
              <a:rPr lang="en-GB" altLang="en-US" sz="2400" dirty="0">
                <a:ea typeface="ヒラギノ角ゴ Pro W3" charset="-128"/>
              </a:rPr>
              <a:t> pate, </a:t>
            </a:r>
            <a:r>
              <a:rPr lang="en-GB" altLang="en-US" sz="2400" dirty="0" err="1">
                <a:ea typeface="ヒラギノ角ゴ Pro W3" charset="-128"/>
              </a:rPr>
              <a:t>sosbenni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bach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ar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gyfer</a:t>
            </a:r>
            <a:r>
              <a:rPr lang="en-GB" altLang="en-US" sz="2400" dirty="0">
                <a:ea typeface="ヒラギノ角ゴ Pro W3" charset="-128"/>
              </a:rPr>
              <a:t> cawl a </a:t>
            </a:r>
            <a:r>
              <a:rPr lang="en-GB" altLang="en-US" sz="2400" dirty="0" err="1">
                <a:ea typeface="ヒラギノ角ゴ Pro W3" charset="-128"/>
              </a:rPr>
              <a:t>phlatiau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carreg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naturiol</a:t>
            </a:r>
            <a:r>
              <a:rPr lang="en-GB" altLang="en-US" sz="2400" dirty="0">
                <a:ea typeface="ヒラギノ角ゴ Pro W3" charset="-128"/>
              </a:rPr>
              <a:t> neu </a:t>
            </a:r>
            <a:r>
              <a:rPr lang="en-GB" altLang="en-US" sz="2400" dirty="0" err="1">
                <a:ea typeface="ヒラギノ角ゴ Pro W3" charset="-128"/>
              </a:rPr>
              <a:t>bren</a:t>
            </a:r>
            <a:r>
              <a:rPr lang="en-GB" altLang="en-US" sz="2400" dirty="0">
                <a:ea typeface="ヒラギノ角ゴ Pro W3" charset="-128"/>
              </a:rPr>
              <a:t>.</a:t>
            </a:r>
          </a:p>
        </p:txBody>
      </p:sp>
      <p:pic>
        <p:nvPicPr>
          <p:cNvPr id="34820" name="Picture 7" descr="http://www.eatwelshlambandwelshbeef.com/application/files/cache/ba58f6404733d186ae22a777e8795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96569"/>
            <a:ext cx="1756696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74607"/>
            <a:ext cx="2263342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6569"/>
            <a:ext cx="2028825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94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143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600" dirty="0" err="1">
                <a:ea typeface="ヒラギノ角ゴ Pro W3" charset="-128"/>
              </a:rPr>
              <a:t>Cyfrinachau’r</a:t>
            </a:r>
            <a:r>
              <a:rPr lang="en-GB" altLang="en-US" sz="3600" dirty="0">
                <a:ea typeface="ヒラギノ角ゴ Pro W3" charset="-128"/>
              </a:rPr>
              <a:t> </a:t>
            </a:r>
            <a:r>
              <a:rPr lang="en-GB" altLang="en-US" sz="3600" dirty="0" err="1">
                <a:ea typeface="ヒラギノ角ゴ Pro W3" charset="-128"/>
              </a:rPr>
              <a:t>grefft</a:t>
            </a:r>
            <a:endParaRPr lang="en-GB" altLang="en-US" sz="3600" dirty="0">
              <a:ea typeface="ヒラギノ角ゴ Pro W3" charset="-128"/>
            </a:endParaRP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endParaRPr lang="en-GB" altLang="en-US" sz="2800" dirty="0">
              <a:ea typeface="ヒラギノ角ゴ Pro W3" charset="-128"/>
            </a:endParaRPr>
          </a:p>
          <a:p>
            <a:pPr>
              <a:defRPr/>
            </a:pPr>
            <a:endParaRPr lang="en-GB" altLang="en-US" dirty="0">
              <a:ea typeface="ヒラギノ角ゴ Pro W3" charset="-128"/>
            </a:endParaRPr>
          </a:p>
        </p:txBody>
      </p:sp>
      <p:pic>
        <p:nvPicPr>
          <p:cNvPr id="35845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6" r="14189"/>
          <a:stretch/>
        </p:blipFill>
        <p:spPr bwMode="auto">
          <a:xfrm>
            <a:off x="3347864" y="2573644"/>
            <a:ext cx="3301341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52" y="2348880"/>
            <a:ext cx="2976562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 descr="http://www.simplybeefandlamb.co.uk/sites/default/files/styles/recipe-lead/public/recipes/savoury-filled-pancakes.jpg?itok=PkytGMM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7" t="-4202" r="50000" b="4202"/>
          <a:stretch/>
        </p:blipFill>
        <p:spPr bwMode="auto">
          <a:xfrm>
            <a:off x="6751674" y="3429000"/>
            <a:ext cx="2196935" cy="310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58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143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600" dirty="0" err="1">
                <a:ea typeface="ヒラギノ角ゴ Pro W3" charset="-128"/>
              </a:rPr>
              <a:t>Cyfrinachau’r</a:t>
            </a:r>
            <a:r>
              <a:rPr lang="en-GB" altLang="en-US" sz="3600" dirty="0">
                <a:ea typeface="ヒラギノ角ゴ Pro W3" charset="-128"/>
              </a:rPr>
              <a:t> </a:t>
            </a:r>
            <a:r>
              <a:rPr lang="en-GB" altLang="en-US" sz="3600" dirty="0" err="1">
                <a:ea typeface="ヒラギノ角ゴ Pro W3" charset="-128"/>
              </a:rPr>
              <a:t>grefft</a:t>
            </a:r>
            <a:endParaRPr lang="en-GB" altLang="en-US" sz="3600" dirty="0">
              <a:ea typeface="ヒラギノ角ゴ Pro W3" charset="-128"/>
            </a:endParaRPr>
          </a:p>
        </p:txBody>
      </p:sp>
      <p:sp>
        <p:nvSpPr>
          <p:cNvPr id="1536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>
                <a:ea typeface="ヒラギノ角ゴ Pro W3" charset="-128"/>
              </a:rPr>
              <a:t>Y </a:t>
            </a:r>
            <a:r>
              <a:rPr lang="en-GB" altLang="en-US" dirty="0" err="1">
                <a:ea typeface="ヒラギノ角ゴ Pro W3" charset="-128"/>
              </a:rPr>
              <a:t>lleiaf</a:t>
            </a:r>
            <a:r>
              <a:rPr lang="en-GB" altLang="en-US" dirty="0">
                <a:ea typeface="ヒラギノ角ゴ Pro W3" charset="-128"/>
              </a:rPr>
              <a:t> </a:t>
            </a:r>
            <a:r>
              <a:rPr lang="en-GB" altLang="en-US" dirty="0" err="1">
                <a:ea typeface="ヒラギノ角ゴ Pro W3" charset="-128"/>
              </a:rPr>
              <a:t>yw’r</a:t>
            </a:r>
            <a:r>
              <a:rPr lang="en-GB" altLang="en-US" dirty="0">
                <a:ea typeface="ヒラギノ角ゴ Pro W3" charset="-128"/>
              </a:rPr>
              <a:t> </a:t>
            </a:r>
            <a:r>
              <a:rPr lang="en-GB" altLang="en-US" dirty="0" err="1">
                <a:ea typeface="ヒラギノ角ゴ Pro W3" charset="-128"/>
              </a:rPr>
              <a:t>dogn</a:t>
            </a:r>
            <a:r>
              <a:rPr lang="en-GB" altLang="en-US" dirty="0">
                <a:ea typeface="ヒラギノ角ゴ Pro W3" charset="-128"/>
              </a:rPr>
              <a:t> (portion) </a:t>
            </a:r>
            <a:r>
              <a:rPr lang="en-GB" altLang="en-US" dirty="0" err="1">
                <a:ea typeface="ヒラギノ角ゴ Pro W3" charset="-128"/>
              </a:rPr>
              <a:t>yr</a:t>
            </a:r>
            <a:r>
              <a:rPr lang="en-GB" altLang="en-US" dirty="0">
                <a:ea typeface="ヒラギノ角ゴ Pro W3" charset="-128"/>
              </a:rPr>
              <a:t> </a:t>
            </a:r>
            <a:r>
              <a:rPr lang="en-GB" altLang="en-US" dirty="0" err="1">
                <a:ea typeface="ヒラギノ角ゴ Pro W3" charset="-128"/>
              </a:rPr>
              <a:t>hawsaf</a:t>
            </a:r>
            <a:r>
              <a:rPr lang="en-GB" altLang="en-US" dirty="0">
                <a:ea typeface="ヒラギノ角ゴ Pro W3" charset="-128"/>
              </a:rPr>
              <a:t> </a:t>
            </a:r>
            <a:r>
              <a:rPr lang="en-GB" altLang="en-US" dirty="0" err="1">
                <a:ea typeface="ヒラギノ角ゴ Pro W3" charset="-128"/>
              </a:rPr>
              <a:t>yw</a:t>
            </a:r>
            <a:r>
              <a:rPr lang="en-GB" altLang="en-US" dirty="0">
                <a:ea typeface="ヒラギノ角ゴ Pro W3" charset="-128"/>
              </a:rPr>
              <a:t> </a:t>
            </a:r>
            <a:r>
              <a:rPr lang="en-GB" altLang="en-US" dirty="0" err="1">
                <a:ea typeface="ヒラギノ角ゴ Pro W3" charset="-128"/>
              </a:rPr>
              <a:t>creu</a:t>
            </a:r>
            <a:r>
              <a:rPr lang="en-GB" altLang="en-US" dirty="0">
                <a:ea typeface="ヒラギノ角ゴ Pro W3" charset="-128"/>
              </a:rPr>
              <a:t> </a:t>
            </a:r>
            <a:r>
              <a:rPr lang="en-GB" altLang="en-US" dirty="0" err="1">
                <a:ea typeface="ヒラギノ角ゴ Pro W3" charset="-128"/>
              </a:rPr>
              <a:t>prydau</a:t>
            </a:r>
            <a:r>
              <a:rPr lang="en-GB" altLang="en-US" dirty="0">
                <a:ea typeface="ヒラギノ角ゴ Pro W3" charset="-128"/>
              </a:rPr>
              <a:t> </a:t>
            </a:r>
            <a:r>
              <a:rPr lang="en-GB" altLang="en-US" dirty="0" err="1">
                <a:ea typeface="ヒラギノ角ゴ Pro W3" charset="-128"/>
              </a:rPr>
              <a:t>cryno</a:t>
            </a:r>
            <a:r>
              <a:rPr lang="en-GB" altLang="en-US" dirty="0">
                <a:ea typeface="ヒラギノ角ゴ Pro W3" charset="-128"/>
              </a:rPr>
              <a:t>, cain.</a:t>
            </a:r>
          </a:p>
        </p:txBody>
      </p:sp>
      <p:pic>
        <p:nvPicPr>
          <p:cNvPr id="3686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8624"/>
            <a:ext cx="3982717" cy="265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AutoShape 8" descr="Image result for donna hay beef stack"/>
          <p:cNvSpPr>
            <a:spLocks noChangeAspect="1" noChangeArrowheads="1"/>
          </p:cNvSpPr>
          <p:nvPr/>
        </p:nvSpPr>
        <p:spPr bwMode="auto">
          <a:xfrm>
            <a:off x="-254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36870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"/>
          <a:stretch/>
        </p:blipFill>
        <p:spPr bwMode="auto">
          <a:xfrm>
            <a:off x="467544" y="3501008"/>
            <a:ext cx="4248471" cy="26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42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15363" grpId="0" build="p"/>
      <p:bldP spid="368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600" dirty="0" err="1">
                <a:ea typeface="ヒラギノ角ゴ Pro W3" charset="-128"/>
              </a:rPr>
              <a:t>Cyfrinachau’r</a:t>
            </a:r>
            <a:r>
              <a:rPr lang="en-GB" altLang="en-US" sz="3600" dirty="0">
                <a:ea typeface="ヒラギノ角ゴ Pro W3" charset="-128"/>
              </a:rPr>
              <a:t> </a:t>
            </a:r>
            <a:r>
              <a:rPr lang="en-GB" altLang="en-US" sz="3600" dirty="0" err="1">
                <a:ea typeface="ヒラギノ角ゴ Pro W3" charset="-128"/>
              </a:rPr>
              <a:t>grefft</a:t>
            </a:r>
            <a:endParaRPr lang="en-GB" altLang="en-US" sz="3600" dirty="0">
              <a:ea typeface="ヒラギノ角ゴ Pro W3" charset="-128"/>
            </a:endParaRPr>
          </a:p>
        </p:txBody>
      </p:sp>
      <p:sp>
        <p:nvSpPr>
          <p:cNvPr id="15363" name="Content Placeholder 4"/>
          <p:cNvSpPr>
            <a:spLocks noGrp="1"/>
          </p:cNvSpPr>
          <p:nvPr>
            <p:ph idx="1"/>
          </p:nvPr>
        </p:nvSpPr>
        <p:spPr>
          <a:xfrm>
            <a:off x="457200" y="2204864"/>
            <a:ext cx="4186808" cy="3921299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GB" altLang="en-US" sz="2400" dirty="0" err="1">
                <a:ea typeface="ヒラギノ角ゴ Pro W3" charset="-128"/>
              </a:rPr>
              <a:t>Rheol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odrifau</a:t>
            </a:r>
            <a:r>
              <a:rPr lang="en-GB" altLang="en-US" sz="2400" dirty="0">
                <a:ea typeface="ヒラギノ角ゴ Pro W3" charset="-128"/>
              </a:rPr>
              <a:t> – </a:t>
            </a:r>
            <a:r>
              <a:rPr lang="en-GB" altLang="en-US" sz="2400" dirty="0" err="1">
                <a:ea typeface="ヒラギノ角ゴ Pro W3" charset="-128"/>
              </a:rPr>
              <a:t>mae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cael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odrif</a:t>
            </a:r>
            <a:r>
              <a:rPr lang="en-GB" altLang="en-US" sz="2400" dirty="0">
                <a:ea typeface="ヒラギノ角ゴ Pro W3" charset="-128"/>
              </a:rPr>
              <a:t> o </a:t>
            </a:r>
            <a:r>
              <a:rPr lang="en-GB" altLang="en-US" sz="2400" dirty="0" err="1">
                <a:ea typeface="ヒラギノ角ゴ Pro W3" charset="-128"/>
              </a:rPr>
              <a:t>elfennau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ar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ddysgl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yn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apelio’n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fwy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yn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weledol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na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chael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eilrif</a:t>
            </a:r>
            <a:r>
              <a:rPr lang="en-GB" altLang="en-US" sz="2400" dirty="0">
                <a:ea typeface="ヒラギノ角ゴ Pro W3" charset="-128"/>
              </a:rPr>
              <a:t>.</a:t>
            </a:r>
          </a:p>
          <a:p>
            <a:pPr marL="0" indent="0">
              <a:buFont typeface="Arial" pitchFamily="34" charset="0"/>
              <a:buNone/>
              <a:defRPr/>
            </a:pPr>
            <a:endParaRPr lang="en-GB" altLang="en-US" sz="2400" dirty="0">
              <a:ea typeface="ヒラギノ角ゴ Pro W3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GB" altLang="en-US" sz="2400" dirty="0" err="1">
                <a:ea typeface="ヒラギノ角ゴ Pro W3" charset="-128"/>
              </a:rPr>
              <a:t>Mae’n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creu’r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argraff</a:t>
            </a:r>
            <a:r>
              <a:rPr lang="en-GB" altLang="en-US" sz="2400" dirty="0">
                <a:ea typeface="ヒラギノ角ゴ Pro W3" charset="-128"/>
              </a:rPr>
              <a:t> bod darn o </a:t>
            </a:r>
            <a:r>
              <a:rPr lang="en-GB" altLang="en-US" sz="2400" dirty="0" err="1">
                <a:ea typeface="ヒラギノ角ゴ Pro W3" charset="-128"/>
              </a:rPr>
              <a:t>fwyd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yn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cael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ei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fframio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gan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ddarnau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eraill</a:t>
            </a:r>
            <a:r>
              <a:rPr lang="en-GB" altLang="en-US" sz="2400" dirty="0">
                <a:ea typeface="ヒラギノ角ゴ Pro W3" charset="-128"/>
              </a:rPr>
              <a:t>..</a:t>
            </a:r>
          </a:p>
          <a:p>
            <a:pPr>
              <a:defRPr/>
            </a:pPr>
            <a:endParaRPr lang="en-GB" altLang="en-US" sz="2400" dirty="0">
              <a:ea typeface="ヒラギノ角ゴ Pro W3" charset="-128"/>
            </a:endParaRPr>
          </a:p>
          <a:p>
            <a:pPr>
              <a:defRPr/>
            </a:pPr>
            <a:endParaRPr lang="en-GB" altLang="en-US" sz="2400" dirty="0">
              <a:ea typeface="ヒラギノ角ゴ Pro W3" charset="-128"/>
            </a:endParaRPr>
          </a:p>
        </p:txBody>
      </p:sp>
      <p:pic>
        <p:nvPicPr>
          <p:cNvPr id="3789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3503612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21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153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600" dirty="0" err="1">
                <a:ea typeface="ヒラギノ角ゴ Pro W3" charset="-128"/>
              </a:rPr>
              <a:t>Cyfrinachau’r</a:t>
            </a:r>
            <a:r>
              <a:rPr lang="en-GB" altLang="en-US" sz="3600" dirty="0">
                <a:ea typeface="ヒラギノ角ゴ Pro W3" charset="-128"/>
              </a:rPr>
              <a:t> </a:t>
            </a:r>
            <a:r>
              <a:rPr lang="en-GB" altLang="en-US" sz="3600" dirty="0" err="1">
                <a:ea typeface="ヒラギノ角ゴ Pro W3" charset="-128"/>
              </a:rPr>
              <a:t>grefft</a:t>
            </a:r>
            <a:endParaRPr lang="en-GB" altLang="en-US" sz="3600" dirty="0">
              <a:ea typeface="ヒラギノ角ゴ Pro W3" charset="-128"/>
            </a:endParaRPr>
          </a:p>
        </p:txBody>
      </p:sp>
      <p:sp>
        <p:nvSpPr>
          <p:cNvPr id="25603" name="Content Placeholder 4"/>
          <p:cNvSpPr>
            <a:spLocks noGrp="1"/>
          </p:cNvSpPr>
          <p:nvPr>
            <p:ph idx="1"/>
          </p:nvPr>
        </p:nvSpPr>
        <p:spPr>
          <a:xfrm>
            <a:off x="457200" y="2204865"/>
            <a:ext cx="8229600" cy="2016224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GB" altLang="en-US" dirty="0" err="1">
                <a:ea typeface="ヒラギノ角ゴ Pro W3" charset="-128"/>
              </a:rPr>
              <a:t>Byddwch</a:t>
            </a:r>
            <a:r>
              <a:rPr lang="en-GB" altLang="en-US" dirty="0">
                <a:ea typeface="ヒラギノ角ゴ Pro W3" charset="-128"/>
              </a:rPr>
              <a:t> </a:t>
            </a:r>
            <a:r>
              <a:rPr lang="en-GB" altLang="en-US" dirty="0" err="1">
                <a:ea typeface="ヒラギノ角ゴ Pro W3" charset="-128"/>
              </a:rPr>
              <a:t>yn</a:t>
            </a:r>
            <a:r>
              <a:rPr lang="en-GB" altLang="en-US" dirty="0">
                <a:ea typeface="ヒラギノ角ゴ Pro W3" charset="-128"/>
              </a:rPr>
              <a:t> </a:t>
            </a:r>
            <a:r>
              <a:rPr lang="en-GB" altLang="en-US" dirty="0" err="1">
                <a:ea typeface="ヒラギノ角ゴ Pro W3" charset="-128"/>
              </a:rPr>
              <a:t>hyderus</a:t>
            </a:r>
            <a:r>
              <a:rPr lang="en-GB" altLang="en-US" dirty="0">
                <a:ea typeface="ヒラギノ角ゴ Pro W3" charset="-128"/>
              </a:rPr>
              <a:t> </a:t>
            </a:r>
            <a:r>
              <a:rPr lang="en-GB" altLang="en-US" dirty="0" err="1">
                <a:ea typeface="ヒラギノ角ゴ Pro W3" charset="-128"/>
              </a:rPr>
              <a:t>gyda</a:t>
            </a:r>
            <a:r>
              <a:rPr lang="en-GB" altLang="en-US" dirty="0">
                <a:ea typeface="ヒラギノ角ゴ Pro W3" charset="-128"/>
              </a:rPr>
              <a:t> </a:t>
            </a:r>
            <a:r>
              <a:rPr lang="en-GB" altLang="en-US" dirty="0" err="1">
                <a:ea typeface="ヒラギノ角ゴ Pro W3" charset="-128"/>
              </a:rPr>
              <a:t>lliwiau</a:t>
            </a:r>
            <a:r>
              <a:rPr lang="en-GB" altLang="en-US" dirty="0">
                <a:ea typeface="ヒラギノ角ゴ Pro W3" charset="-128"/>
              </a:rPr>
              <a:t>.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GB" altLang="en-US" dirty="0" err="1">
                <a:ea typeface="ヒラギノ角ゴ Pro W3" charset="-128"/>
              </a:rPr>
              <a:t>Defnyddiwch</a:t>
            </a:r>
            <a:r>
              <a:rPr lang="en-GB" altLang="en-US" dirty="0">
                <a:ea typeface="ヒラギノ角ゴ Pro W3" charset="-128"/>
              </a:rPr>
              <a:t> </a:t>
            </a:r>
            <a:r>
              <a:rPr lang="en-GB" altLang="en-US" dirty="0" err="1">
                <a:ea typeface="ヒラギノ角ゴ Pro W3" charset="-128"/>
              </a:rPr>
              <a:t>liwiau</a:t>
            </a:r>
            <a:r>
              <a:rPr lang="en-GB" altLang="en-US" dirty="0">
                <a:ea typeface="ヒラギノ角ゴ Pro W3" charset="-128"/>
              </a:rPr>
              <a:t> </a:t>
            </a:r>
            <a:r>
              <a:rPr lang="en-GB" altLang="en-US" dirty="0" err="1">
                <a:ea typeface="ヒラギノ角ゴ Pro W3" charset="-128"/>
              </a:rPr>
              <a:t>llachar</a:t>
            </a:r>
            <a:r>
              <a:rPr lang="en-GB" altLang="en-US" dirty="0">
                <a:ea typeface="ヒラギノ角ゴ Pro W3" charset="-128"/>
              </a:rPr>
              <a:t>. </a:t>
            </a:r>
            <a:r>
              <a:rPr lang="en-GB" altLang="en-US" dirty="0" err="1">
                <a:ea typeface="ヒラギノ角ゴ Pro W3" charset="-128"/>
              </a:rPr>
              <a:t>Bywiogwch</a:t>
            </a:r>
            <a:r>
              <a:rPr lang="en-GB" altLang="en-US" dirty="0">
                <a:ea typeface="ヒラギノ角ゴ Pro W3" charset="-128"/>
              </a:rPr>
              <a:t> </a:t>
            </a:r>
            <a:r>
              <a:rPr lang="en-GB" altLang="en-US" dirty="0" err="1">
                <a:ea typeface="ヒラギノ角ゴ Pro W3" charset="-128"/>
              </a:rPr>
              <a:t>eich</a:t>
            </a:r>
            <a:r>
              <a:rPr lang="en-GB" altLang="en-US" dirty="0">
                <a:ea typeface="ヒラギノ角ゴ Pro W3" charset="-128"/>
              </a:rPr>
              <a:t> plat </a:t>
            </a:r>
            <a:r>
              <a:rPr lang="en-GB" altLang="en-US" dirty="0" err="1">
                <a:ea typeface="ヒラギノ角ゴ Pro W3" charset="-128"/>
              </a:rPr>
              <a:t>gyda</a:t>
            </a:r>
            <a:r>
              <a:rPr lang="en-GB" altLang="en-US" dirty="0">
                <a:ea typeface="ヒラギノ角ゴ Pro W3" charset="-128"/>
              </a:rPr>
              <a:t> </a:t>
            </a:r>
            <a:r>
              <a:rPr lang="en-GB" altLang="en-US" dirty="0" err="1">
                <a:ea typeface="ヒラギノ角ゴ Pro W3" charset="-128"/>
              </a:rPr>
              <a:t>llysiau</a:t>
            </a:r>
            <a:r>
              <a:rPr lang="en-GB" altLang="en-US" dirty="0">
                <a:ea typeface="ヒラギノ角ゴ Pro W3" charset="-128"/>
              </a:rPr>
              <a:t> neu </a:t>
            </a:r>
            <a:r>
              <a:rPr lang="en-GB" altLang="en-US" dirty="0" err="1">
                <a:ea typeface="ヒラギノ角ゴ Pro W3" charset="-128"/>
              </a:rPr>
              <a:t>sawsiau</a:t>
            </a:r>
            <a:r>
              <a:rPr lang="en-GB" altLang="en-US" dirty="0">
                <a:ea typeface="ヒラギノ角ゴ Pro W3" charset="-128"/>
              </a:rPr>
              <a:t> </a:t>
            </a:r>
            <a:r>
              <a:rPr lang="en-GB" altLang="en-US" dirty="0" err="1">
                <a:ea typeface="ヒラギノ角ゴ Pro W3" charset="-128"/>
              </a:rPr>
              <a:t>mewn</a:t>
            </a:r>
            <a:r>
              <a:rPr lang="en-GB" altLang="en-US" dirty="0">
                <a:ea typeface="ヒラギノ角ゴ Pro W3" charset="-128"/>
              </a:rPr>
              <a:t> </a:t>
            </a:r>
            <a:r>
              <a:rPr lang="en-GB" altLang="en-US" dirty="0" err="1">
                <a:ea typeface="ヒラギノ角ゴ Pro W3" charset="-128"/>
              </a:rPr>
              <a:t>lliwiau</a:t>
            </a:r>
            <a:r>
              <a:rPr lang="en-GB" altLang="en-US" dirty="0">
                <a:ea typeface="ヒラギノ角ゴ Pro W3" charset="-128"/>
              </a:rPr>
              <a:t> </a:t>
            </a:r>
            <a:r>
              <a:rPr lang="en-GB" altLang="en-US" dirty="0" err="1">
                <a:ea typeface="ヒラギノ角ゴ Pro W3" charset="-128"/>
              </a:rPr>
              <a:t>llachar</a:t>
            </a:r>
            <a:r>
              <a:rPr lang="en-GB" altLang="en-US" dirty="0">
                <a:ea typeface="ヒラギノ角ゴ Pro W3" charset="-128"/>
              </a:rPr>
              <a:t>, </a:t>
            </a:r>
            <a:r>
              <a:rPr lang="en-GB" altLang="en-US" dirty="0" err="1">
                <a:ea typeface="ヒラギノ角ゴ Pro W3" charset="-128"/>
              </a:rPr>
              <a:t>siarp</a:t>
            </a:r>
            <a:r>
              <a:rPr lang="en-GB" altLang="en-US" dirty="0">
                <a:ea typeface="ヒラギノ角ゴ Pro W3" charset="-128"/>
              </a:rPr>
              <a:t> </a:t>
            </a:r>
            <a:r>
              <a:rPr lang="en-GB" altLang="en-US" dirty="0" err="1">
                <a:ea typeface="ヒラギノ角ゴ Pro W3" charset="-128"/>
              </a:rPr>
              <a:t>yn</a:t>
            </a:r>
            <a:r>
              <a:rPr lang="en-GB" altLang="en-US" dirty="0">
                <a:ea typeface="ヒラギノ角ゴ Pro W3" charset="-128"/>
              </a:rPr>
              <a:t> </a:t>
            </a:r>
            <a:r>
              <a:rPr lang="en-GB" altLang="en-US" dirty="0" err="1">
                <a:ea typeface="ヒラギノ角ゴ Pro W3" charset="-128"/>
              </a:rPr>
              <a:t>enwedig</a:t>
            </a:r>
            <a:r>
              <a:rPr lang="en-GB" altLang="en-US" dirty="0">
                <a:ea typeface="ヒラギノ角ゴ Pro W3" charset="-128"/>
              </a:rPr>
              <a:t> </a:t>
            </a:r>
            <a:r>
              <a:rPr lang="en-GB" altLang="en-US" dirty="0" err="1">
                <a:ea typeface="ヒラギノ角ゴ Pro W3" charset="-128"/>
              </a:rPr>
              <a:t>os</a:t>
            </a:r>
            <a:r>
              <a:rPr lang="en-GB" altLang="en-US" dirty="0">
                <a:ea typeface="ヒラギノ角ゴ Pro W3" charset="-128"/>
              </a:rPr>
              <a:t> </a:t>
            </a:r>
            <a:r>
              <a:rPr lang="en-GB" altLang="en-US" dirty="0" err="1">
                <a:ea typeface="ヒラギノ角ゴ Pro W3" charset="-128"/>
              </a:rPr>
              <a:t>oes</a:t>
            </a:r>
            <a:r>
              <a:rPr lang="en-GB" altLang="en-US" dirty="0">
                <a:ea typeface="ヒラギノ角ゴ Pro W3" charset="-128"/>
              </a:rPr>
              <a:t> </a:t>
            </a:r>
            <a:r>
              <a:rPr lang="en-GB" altLang="en-US" dirty="0" err="1">
                <a:ea typeface="ヒラギノ角ゴ Pro W3" charset="-128"/>
              </a:rPr>
              <a:t>gan</a:t>
            </a:r>
            <a:r>
              <a:rPr lang="en-GB" altLang="en-US" dirty="0">
                <a:ea typeface="ヒラギノ角ゴ Pro W3" charset="-128"/>
              </a:rPr>
              <a:t> </a:t>
            </a:r>
            <a:r>
              <a:rPr lang="en-GB" altLang="en-US" dirty="0" err="1">
                <a:ea typeface="ヒラギノ角ゴ Pro W3" charset="-128"/>
              </a:rPr>
              <a:t>yr</a:t>
            </a:r>
            <a:r>
              <a:rPr lang="en-GB" altLang="en-US" dirty="0">
                <a:ea typeface="ヒラギノ角ゴ Pro W3" charset="-128"/>
              </a:rPr>
              <a:t> </a:t>
            </a:r>
            <a:r>
              <a:rPr lang="en-GB" altLang="en-US" dirty="0" err="1">
                <a:ea typeface="ヒラギノ角ゴ Pro W3" charset="-128"/>
              </a:rPr>
              <a:t>pryd</a:t>
            </a:r>
            <a:r>
              <a:rPr lang="en-GB" altLang="en-US" dirty="0">
                <a:ea typeface="ヒラギノ角ゴ Pro W3" charset="-128"/>
              </a:rPr>
              <a:t> </a:t>
            </a:r>
            <a:r>
              <a:rPr lang="en-GB" altLang="en-US" dirty="0" err="1">
                <a:ea typeface="ヒラギノ角ゴ Pro W3" charset="-128"/>
              </a:rPr>
              <a:t>liw</a:t>
            </a:r>
            <a:r>
              <a:rPr lang="en-GB" altLang="en-US" dirty="0">
                <a:ea typeface="ヒラギノ角ゴ Pro W3" charset="-128"/>
              </a:rPr>
              <a:t> </a:t>
            </a:r>
            <a:r>
              <a:rPr lang="en-GB" altLang="en-US" dirty="0" err="1">
                <a:ea typeface="ヒラギノ角ゴ Pro W3" charset="-128"/>
              </a:rPr>
              <a:t>tywyll</a:t>
            </a:r>
            <a:r>
              <a:rPr lang="en-GB" altLang="en-US" dirty="0">
                <a:ea typeface="ヒラギノ角ゴ Pro W3" charset="-128"/>
              </a:rPr>
              <a:t>.</a:t>
            </a:r>
          </a:p>
        </p:txBody>
      </p:sp>
      <p:pic>
        <p:nvPicPr>
          <p:cNvPr id="38916" name="Picture 5" descr="http://www.simplybeefandlamb.co.uk/sites/default/files/styles/recipe-lead/public/recipes/savory%20cupcakes.jpg?itok=y_3LHG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34512"/>
            <a:ext cx="4730750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8" descr="http://www.eatwelshlambandwelshbeef.com/application/files/cache/98e15a870b09327b928aa8e8b43468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443" y="3645024"/>
            <a:ext cx="2187484" cy="290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82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2560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600" dirty="0" err="1">
                <a:ea typeface="ヒラギノ角ゴ Pro W3" charset="-128"/>
              </a:rPr>
              <a:t>Cyrfinachau’r</a:t>
            </a:r>
            <a:r>
              <a:rPr lang="en-GB" altLang="en-US" sz="3600" dirty="0">
                <a:ea typeface="ヒラギノ角ゴ Pro W3" charset="-128"/>
              </a:rPr>
              <a:t> </a:t>
            </a:r>
            <a:r>
              <a:rPr lang="en-GB" altLang="en-US" sz="3600" dirty="0" err="1">
                <a:ea typeface="ヒラギノ角ゴ Pro W3" charset="-128"/>
              </a:rPr>
              <a:t>grefft</a:t>
            </a:r>
            <a:endParaRPr lang="en-GB" altLang="en-US" sz="3600" dirty="0">
              <a:ea typeface="ヒラギノ角ゴ Pro W3" charset="-128"/>
            </a:endParaRPr>
          </a:p>
        </p:txBody>
      </p:sp>
      <p:sp>
        <p:nvSpPr>
          <p:cNvPr id="2662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2400" dirty="0" err="1">
                <a:ea typeface="ヒラギノ角ゴ Pro W3" charset="-128"/>
              </a:rPr>
              <a:t>Os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oes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llawer</a:t>
            </a:r>
            <a:r>
              <a:rPr lang="en-GB" altLang="en-US" sz="2400" dirty="0">
                <a:ea typeface="ヒラギノ角ゴ Pro W3" charset="-128"/>
              </a:rPr>
              <a:t> o </a:t>
            </a:r>
            <a:r>
              <a:rPr lang="en-GB" altLang="en-US" sz="2400" dirty="0" err="1">
                <a:ea typeface="ヒラギノ角ゴ Pro W3" charset="-128"/>
              </a:rPr>
              <a:t>gynhwysion</a:t>
            </a:r>
            <a:r>
              <a:rPr lang="en-GB" altLang="en-US" sz="2400" dirty="0">
                <a:ea typeface="ヒラギノ角ゴ Pro W3" charset="-128"/>
              </a:rPr>
              <a:t> y </a:t>
            </a:r>
            <a:r>
              <a:rPr lang="en-GB" altLang="en-US" sz="2400" dirty="0" err="1">
                <a:ea typeface="ヒラギノ角ゴ Pro W3" charset="-128"/>
              </a:rPr>
              <a:t>ffordd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glasurol</a:t>
            </a:r>
            <a:r>
              <a:rPr lang="en-GB" altLang="en-US" sz="2400" dirty="0">
                <a:ea typeface="ヒラギノ角ゴ Pro W3" charset="-128"/>
              </a:rPr>
              <a:t> o </a:t>
            </a:r>
            <a:r>
              <a:rPr lang="en-GB" altLang="en-US" sz="2400" dirty="0" err="1">
                <a:ea typeface="ヒラギノ角ゴ Pro W3" charset="-128"/>
              </a:rPr>
              <a:t>leoli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bwyd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ar</a:t>
            </a:r>
            <a:r>
              <a:rPr lang="en-GB" altLang="en-US" sz="2400" dirty="0">
                <a:ea typeface="ヒラギノ角ゴ Pro W3" charset="-128"/>
              </a:rPr>
              <a:t> y plat </a:t>
            </a:r>
            <a:r>
              <a:rPr lang="en-GB" altLang="en-US" sz="2400" dirty="0" err="1">
                <a:ea typeface="ヒラギノ角ゴ Pro W3" charset="-128"/>
              </a:rPr>
              <a:t>yw</a:t>
            </a:r>
            <a:r>
              <a:rPr lang="en-GB" altLang="en-US" sz="2400" dirty="0">
                <a:ea typeface="ヒラギノ角ゴ Pro W3" charset="-128"/>
              </a:rPr>
              <a:t> ‘</a:t>
            </a:r>
            <a:r>
              <a:rPr lang="en-GB" altLang="en-US" sz="2400" b="1" dirty="0" err="1">
                <a:ea typeface="ヒラギノ角ゴ Pro W3" charset="-128"/>
              </a:rPr>
              <a:t>clocio</a:t>
            </a:r>
            <a:r>
              <a:rPr lang="en-GB" altLang="en-US" sz="2400" b="1" dirty="0">
                <a:ea typeface="ヒラギノ角ゴ Pro W3" charset="-128"/>
              </a:rPr>
              <a:t>’.</a:t>
            </a:r>
          </a:p>
          <a:p>
            <a:pPr>
              <a:defRPr/>
            </a:pPr>
            <a:r>
              <a:rPr lang="en-GB" altLang="en-US" sz="2400" dirty="0" err="1">
                <a:ea typeface="ヒラギノ角ゴ Pro W3" charset="-128"/>
              </a:rPr>
              <a:t>Rhowch</a:t>
            </a:r>
            <a:r>
              <a:rPr lang="en-GB" altLang="en-US" sz="2400" dirty="0">
                <a:ea typeface="ヒラギノ角ゴ Pro W3" charset="-128"/>
              </a:rPr>
              <a:t> y </a:t>
            </a:r>
            <a:r>
              <a:rPr lang="en-GB" altLang="en-US" sz="2400" dirty="0" err="1">
                <a:ea typeface="ヒラギノ角ゴ Pro W3" charset="-128"/>
              </a:rPr>
              <a:t>tatws</a:t>
            </a:r>
            <a:r>
              <a:rPr lang="en-GB" altLang="en-US" sz="2400" dirty="0">
                <a:ea typeface="ヒラギノ角ゴ Pro W3" charset="-128"/>
              </a:rPr>
              <a:t>, y pasta </a:t>
            </a:r>
            <a:r>
              <a:rPr lang="en-GB" altLang="en-US" sz="2400" dirty="0" err="1">
                <a:ea typeface="ヒラギノ角ゴ Pro W3" charset="-128"/>
              </a:rPr>
              <a:t>neu’r</a:t>
            </a:r>
            <a:r>
              <a:rPr lang="en-GB" altLang="en-US" sz="2400" dirty="0">
                <a:ea typeface="ヒラギノ角ゴ Pro W3" charset="-128"/>
              </a:rPr>
              <a:t> reis </a:t>
            </a:r>
            <a:r>
              <a:rPr lang="en-GB" altLang="en-US" sz="2400" dirty="0" err="1">
                <a:ea typeface="ヒラギノ角ゴ Pro W3" charset="-128"/>
              </a:rPr>
              <a:t>ar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ddeg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o’r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gloch</a:t>
            </a:r>
            <a:r>
              <a:rPr lang="en-GB" altLang="en-US" sz="2400" dirty="0">
                <a:ea typeface="ヒラギノ角ゴ Pro W3" charset="-128"/>
              </a:rPr>
              <a:t>, y cig </a:t>
            </a:r>
            <a:r>
              <a:rPr lang="en-GB" altLang="en-US" sz="2400" dirty="0" err="1">
                <a:ea typeface="ヒラギノ角ゴ Pro W3" charset="-128"/>
              </a:rPr>
              <a:t>neu’r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pysgod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ar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chwech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o’r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gloch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a’r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llysiau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ar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ddau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o’r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gloch</a:t>
            </a:r>
            <a:r>
              <a:rPr lang="en-GB" altLang="en-US" sz="2400" dirty="0">
                <a:ea typeface="ヒラギノ角ゴ Pro W3" charset="-128"/>
              </a:rPr>
              <a:t>.</a:t>
            </a:r>
          </a:p>
        </p:txBody>
      </p:sp>
      <p:pic>
        <p:nvPicPr>
          <p:cNvPr id="39940" name="Picture 6" descr="http://www.simplybeefandlamb.co.uk/sites/default/files/styles/recipe-lead/public/recipes/Minted-lamb-steak.png?itok=4PMt2c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33056"/>
            <a:ext cx="4230984" cy="219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7" descr="S:\Shared\EDUCATION TEAM FILES\Meat and Education - FM\shutterstock_2945952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3056"/>
            <a:ext cx="2263775" cy="233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2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266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73016"/>
            <a:ext cx="2811106" cy="291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2808415" cy="291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dirty="0" err="1">
                <a:ea typeface="ヒラギノ角ゴ Pro W3" charset="-128"/>
              </a:rPr>
              <a:t>Cyfrinachau’r</a:t>
            </a:r>
            <a:r>
              <a:rPr lang="en-GB" altLang="en-US" dirty="0">
                <a:ea typeface="ヒラギノ角ゴ Pro W3" charset="-128"/>
              </a:rPr>
              <a:t> </a:t>
            </a:r>
            <a:r>
              <a:rPr lang="en-GB" altLang="en-US" dirty="0" err="1">
                <a:ea typeface="ヒラギノ角ゴ Pro W3" charset="-128"/>
              </a:rPr>
              <a:t>grefft</a:t>
            </a:r>
            <a:endParaRPr lang="en-GB" altLang="en-US" sz="3600" dirty="0">
              <a:ea typeface="ヒラギノ角ゴ Pro W3" charset="-128"/>
            </a:endParaRPr>
          </a:p>
        </p:txBody>
      </p:sp>
      <p:sp>
        <p:nvSpPr>
          <p:cNvPr id="2765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2400" dirty="0" err="1">
                <a:ea typeface="ヒラギノ角ゴ Pro W3" charset="-128"/>
              </a:rPr>
              <a:t>Pentyrrwch</a:t>
            </a:r>
            <a:r>
              <a:rPr lang="en-GB" altLang="en-US" sz="2400" dirty="0">
                <a:ea typeface="ヒラギノ角ゴ Pro W3" charset="-128"/>
              </a:rPr>
              <a:t>!</a:t>
            </a:r>
          </a:p>
          <a:p>
            <a:pPr>
              <a:defRPr/>
            </a:pPr>
            <a:r>
              <a:rPr lang="en-GB" altLang="en-US" sz="2400" dirty="0">
                <a:ea typeface="ヒラギノ角ゴ Pro W3" charset="-128"/>
              </a:rPr>
              <a:t>Mae </a:t>
            </a:r>
            <a:r>
              <a:rPr lang="en-GB" altLang="en-US" sz="2400" dirty="0" err="1">
                <a:ea typeface="ヒラギノ角ゴ Pro W3" charset="-128"/>
              </a:rPr>
              <a:t>uchder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yn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ddull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arall</a:t>
            </a:r>
            <a:r>
              <a:rPr lang="en-GB" altLang="en-US" sz="2400" dirty="0">
                <a:ea typeface="ヒラギノ角ゴ Pro W3" charset="-128"/>
              </a:rPr>
              <a:t> o </a:t>
            </a:r>
            <a:r>
              <a:rPr lang="en-GB" altLang="en-US" sz="2400" dirty="0" err="1">
                <a:ea typeface="ヒラギノ角ゴ Pro W3" charset="-128"/>
              </a:rPr>
              <a:t>greu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argraff</a:t>
            </a:r>
            <a:r>
              <a:rPr lang="en-GB" altLang="en-US" sz="2400" dirty="0">
                <a:ea typeface="ヒラギノ角ゴ Pro W3" charset="-128"/>
              </a:rPr>
              <a:t>. </a:t>
            </a:r>
            <a:r>
              <a:rPr lang="en-GB" altLang="en-US" sz="2400" dirty="0" err="1">
                <a:ea typeface="ヒラギノ角ゴ Pro W3" charset="-128"/>
              </a:rPr>
              <a:t>Gallwch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bentyrru</a:t>
            </a:r>
            <a:r>
              <a:rPr lang="en-GB" altLang="en-US" sz="2400" dirty="0">
                <a:ea typeface="ヒラギノ角ゴ Pro W3" charset="-128"/>
              </a:rPr>
              <a:t> cig, </a:t>
            </a:r>
            <a:r>
              <a:rPr lang="en-GB" altLang="en-US" sz="2400" dirty="0" err="1">
                <a:ea typeface="ヒラギノ角ゴ Pro W3" charset="-128"/>
              </a:rPr>
              <a:t>pysgod,wyau</a:t>
            </a:r>
            <a:r>
              <a:rPr lang="en-GB" altLang="en-US" sz="2400" dirty="0">
                <a:ea typeface="ヒラギノ角ゴ Pro W3" charset="-128"/>
              </a:rPr>
              <a:t> neu </a:t>
            </a:r>
            <a:r>
              <a:rPr lang="en-GB" altLang="en-US" sz="2400" dirty="0" err="1">
                <a:ea typeface="ヒラギノ角ゴ Pro W3" charset="-128"/>
              </a:rPr>
              <a:t>gaws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dros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gydrannau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startsh</a:t>
            </a:r>
            <a:r>
              <a:rPr lang="en-GB" altLang="en-US" sz="2400" dirty="0">
                <a:ea typeface="ヒラギノ角ゴ Pro W3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5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276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600" dirty="0" err="1">
                <a:ea typeface="ヒラギノ角ゴ Pro W3" charset="-128"/>
              </a:rPr>
              <a:t>Cyfrinachau’r</a:t>
            </a:r>
            <a:r>
              <a:rPr lang="en-GB" altLang="en-US" sz="3600" dirty="0">
                <a:ea typeface="ヒラギノ角ゴ Pro W3" charset="-128"/>
              </a:rPr>
              <a:t> </a:t>
            </a:r>
            <a:r>
              <a:rPr lang="en-GB" altLang="en-US" sz="3600" dirty="0" err="1">
                <a:ea typeface="ヒラギノ角ゴ Pro W3" charset="-128"/>
              </a:rPr>
              <a:t>grefft</a:t>
            </a:r>
            <a:endParaRPr lang="en-GB" altLang="en-US" sz="3600" dirty="0">
              <a:ea typeface="ヒラギノ角ゴ Pro W3" charset="-128"/>
            </a:endParaRPr>
          </a:p>
        </p:txBody>
      </p:sp>
      <p:sp>
        <p:nvSpPr>
          <p:cNvPr id="28675" name="Content Placeholder 4"/>
          <p:cNvSpPr>
            <a:spLocks noGrp="1"/>
          </p:cNvSpPr>
          <p:nvPr>
            <p:ph idx="1"/>
          </p:nvPr>
        </p:nvSpPr>
        <p:spPr>
          <a:xfrm>
            <a:off x="457200" y="2204864"/>
            <a:ext cx="4630738" cy="3921299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GB" altLang="en-US" sz="2400" dirty="0" err="1">
                <a:ea typeface="ヒラギノ角ゴ Pro W3" charset="-128"/>
              </a:rPr>
              <a:t>Eto</a:t>
            </a:r>
            <a:r>
              <a:rPr lang="en-GB" altLang="en-US" sz="2400" dirty="0">
                <a:ea typeface="ヒラギノ角ゴ Pro W3" charset="-128"/>
              </a:rPr>
              <a:t>, ac </a:t>
            </a:r>
            <a:r>
              <a:rPr lang="en-GB" altLang="en-US" sz="2400" dirty="0" err="1">
                <a:ea typeface="ヒラギノ角ゴ Pro W3" charset="-128"/>
              </a:rPr>
              <a:t>eto</a:t>
            </a:r>
            <a:r>
              <a:rPr lang="en-GB" altLang="en-US" sz="2400" dirty="0">
                <a:ea typeface="ヒラギノ角ゴ Pro W3" charset="-128"/>
              </a:rPr>
              <a:t>  ac </a:t>
            </a:r>
            <a:r>
              <a:rPr lang="en-GB" altLang="en-US" sz="2400" dirty="0" err="1">
                <a:ea typeface="ヒラギノ角ゴ Pro W3" charset="-128"/>
              </a:rPr>
              <a:t>eto</a:t>
            </a:r>
            <a:r>
              <a:rPr lang="en-GB" altLang="en-US" sz="2400" dirty="0">
                <a:ea typeface="ヒラギノ角ゴ Pro W3" charset="-128"/>
              </a:rPr>
              <a:t>!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GB" altLang="en-US" sz="2400" dirty="0" err="1">
                <a:ea typeface="ヒラギノ角ゴ Pro W3" charset="-128"/>
              </a:rPr>
              <a:t>Bydd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ailadrodd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cynhwysion</a:t>
            </a:r>
            <a:r>
              <a:rPr lang="en-GB" altLang="en-US" sz="2400" dirty="0">
                <a:ea typeface="ヒラギノ角ゴ Pro W3" charset="-128"/>
              </a:rPr>
              <a:t>, </a:t>
            </a:r>
            <a:r>
              <a:rPr lang="en-GB" altLang="en-US" sz="2400" dirty="0" err="1">
                <a:ea typeface="ヒラギノ角ゴ Pro W3" charset="-128"/>
              </a:rPr>
              <a:t>fel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gosod</a:t>
            </a:r>
            <a:r>
              <a:rPr lang="en-GB" altLang="en-US" sz="2400" dirty="0">
                <a:ea typeface="ヒラギノ角ゴ Pro W3" charset="-128"/>
              </a:rPr>
              <a:t> tri darn </a:t>
            </a:r>
            <a:r>
              <a:rPr lang="en-GB" altLang="en-US" sz="2400" dirty="0" err="1">
                <a:ea typeface="ヒラギノ角ゴ Pro W3" charset="-128"/>
              </a:rPr>
              <a:t>bach</a:t>
            </a:r>
            <a:r>
              <a:rPr lang="en-GB" altLang="en-US" sz="2400" dirty="0">
                <a:ea typeface="ヒラギノ角ゴ Pro W3" charset="-128"/>
              </a:rPr>
              <a:t> o </a:t>
            </a:r>
            <a:r>
              <a:rPr lang="en-GB" altLang="en-US" sz="2400" dirty="0" err="1">
                <a:ea typeface="ヒラギノ角ゴ Pro W3" charset="-128"/>
              </a:rPr>
              <a:t>brotein</a:t>
            </a:r>
            <a:r>
              <a:rPr lang="en-GB" altLang="en-US" sz="2400" dirty="0">
                <a:ea typeface="ヒラギノ角ゴ Pro W3" charset="-128"/>
              </a:rPr>
              <a:t> union </a:t>
            </a:r>
            <a:r>
              <a:rPr lang="en-GB" altLang="en-US" sz="2400" dirty="0" err="1">
                <a:ea typeface="ヒラギノ角ゴ Pro W3" charset="-128"/>
              </a:rPr>
              <a:t>ur</a:t>
            </a:r>
            <a:r>
              <a:rPr lang="en-GB" altLang="en-US" sz="2400" dirty="0">
                <a:ea typeface="ヒラギノ角ゴ Pro W3" charset="-128"/>
              </a:rPr>
              <a:t> un </a:t>
            </a:r>
            <a:r>
              <a:rPr lang="en-GB" altLang="en-US" sz="2400" dirty="0" err="1">
                <a:ea typeface="ヒラギノ角ゴ Pro W3" charset="-128"/>
              </a:rPr>
              <a:t>fath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ochr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yn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ochr</a:t>
            </a:r>
            <a:r>
              <a:rPr lang="en-GB" altLang="en-US" sz="2400" dirty="0">
                <a:ea typeface="ヒラギノ角ゴ Pro W3" charset="-128"/>
              </a:rPr>
              <a:t> a </a:t>
            </a:r>
            <a:r>
              <a:rPr lang="en-GB" altLang="en-US" sz="2400" dirty="0" err="1">
                <a:ea typeface="ヒラギノ角ゴ Pro W3" charset="-128"/>
              </a:rPr>
              <a:t>gwahanol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garnais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ar</a:t>
            </a:r>
            <a:r>
              <a:rPr lang="en-GB" altLang="en-US" sz="2400" dirty="0">
                <a:ea typeface="ヒラギノ角ゴ Pro W3" charset="-128"/>
              </a:rPr>
              <a:t> bob un </a:t>
            </a:r>
            <a:r>
              <a:rPr lang="en-GB" altLang="en-US" sz="2400" dirty="0" err="1">
                <a:ea typeface="ヒラギノ角ゴ Pro W3" charset="-128"/>
              </a:rPr>
              <a:t>yn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ychwanegu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diddordeb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gweledol</a:t>
            </a:r>
            <a:r>
              <a:rPr lang="en-GB" altLang="en-US" sz="2400" dirty="0">
                <a:ea typeface="ヒラギノ角ゴ Pro W3" charset="-128"/>
              </a:rPr>
              <a:t>.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GB" altLang="en-US" sz="2400" dirty="0">
                <a:ea typeface="ヒラギノ角ゴ Pro W3" charset="-128"/>
              </a:rPr>
              <a:t>Mae </a:t>
            </a:r>
            <a:r>
              <a:rPr lang="en-GB" altLang="en-US" sz="2400" dirty="0" err="1">
                <a:ea typeface="ヒラギノ角ゴ Pro W3" charset="-128"/>
              </a:rPr>
              <a:t>ailadrodd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yn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ffordd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hawdd</a:t>
            </a:r>
            <a:r>
              <a:rPr lang="en-GB" altLang="en-US" sz="2400" dirty="0">
                <a:ea typeface="ヒラギノ角ゴ Pro W3" charset="-128"/>
              </a:rPr>
              <a:t> o </a:t>
            </a:r>
            <a:r>
              <a:rPr lang="en-GB" altLang="en-US" sz="2400" dirty="0" err="1">
                <a:ea typeface="ヒラギノ角ゴ Pro W3" charset="-128"/>
              </a:rPr>
              <a:t>greu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darlun</a:t>
            </a:r>
            <a:r>
              <a:rPr lang="en-GB" altLang="en-US" sz="2400" dirty="0">
                <a:ea typeface="ヒラギノ角ゴ Pro W3" charset="-128"/>
              </a:rPr>
              <a:t>.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45469"/>
            <a:ext cx="3598862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286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dirty="0" err="1">
                <a:ea typeface="ヒラギノ角ゴ Pro W3" charset="-128"/>
              </a:rPr>
              <a:t>Rydyn</a:t>
            </a:r>
            <a:r>
              <a:rPr lang="en-GB" altLang="en-US" dirty="0">
                <a:ea typeface="ヒラギノ角ゴ Pro W3" charset="-128"/>
              </a:rPr>
              <a:t> </a:t>
            </a:r>
            <a:r>
              <a:rPr lang="en-GB" altLang="en-US" dirty="0" err="1">
                <a:ea typeface="ヒラギノ角ゴ Pro W3" charset="-128"/>
              </a:rPr>
              <a:t>ni’n</a:t>
            </a:r>
            <a:r>
              <a:rPr lang="en-GB" altLang="en-US" dirty="0">
                <a:ea typeface="ヒラギノ角ゴ Pro W3" charset="-128"/>
              </a:rPr>
              <a:t> </a:t>
            </a:r>
            <a:r>
              <a:rPr lang="en-GB" altLang="en-US" dirty="0" err="1">
                <a:ea typeface="ヒラギノ角ゴ Pro W3" charset="-128"/>
              </a:rPr>
              <a:t>bwyta</a:t>
            </a:r>
            <a:r>
              <a:rPr lang="en-GB" altLang="en-US" dirty="0">
                <a:ea typeface="ヒラギノ角ゴ Pro W3" charset="-128"/>
              </a:rPr>
              <a:t> </a:t>
            </a:r>
            <a:r>
              <a:rPr lang="en-GB" altLang="en-US" dirty="0" err="1">
                <a:ea typeface="ヒラギノ角ゴ Pro W3" charset="-128"/>
              </a:rPr>
              <a:t>gyda’n</a:t>
            </a:r>
            <a:r>
              <a:rPr lang="en-GB" altLang="en-US" dirty="0">
                <a:ea typeface="ヒラギノ角ゴ Pro W3" charset="-128"/>
              </a:rPr>
              <a:t> </a:t>
            </a:r>
            <a:r>
              <a:rPr lang="en-GB" altLang="en-US" dirty="0" err="1">
                <a:ea typeface="ヒラギノ角ゴ Pro W3" charset="-128"/>
              </a:rPr>
              <a:t>llygaid</a:t>
            </a:r>
            <a:endParaRPr lang="en-GB" altLang="en-US" sz="3600" dirty="0">
              <a:ea typeface="ヒラギノ角ゴ Pro W3" charset="-128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29C7A8-6D48-4883-AA3D-8AA1E9D03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rydyn</a:t>
            </a:r>
            <a:r>
              <a:rPr lang="en-GB" dirty="0"/>
              <a:t> </a:t>
            </a:r>
            <a:r>
              <a:rPr lang="en-GB" dirty="0" err="1"/>
              <a:t>ni’n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weld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plât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gwneud</a:t>
            </a:r>
            <a:r>
              <a:rPr lang="en-GB" dirty="0"/>
              <a:t> </a:t>
            </a:r>
            <a:r>
              <a:rPr lang="en-GB" dirty="0" err="1"/>
              <a:t>gwahaniaeth</a:t>
            </a:r>
            <a:r>
              <a:rPr lang="en-GB" dirty="0"/>
              <a:t> </a:t>
            </a:r>
            <a:r>
              <a:rPr lang="en-GB" dirty="0" err="1"/>
              <a:t>i’w</a:t>
            </a:r>
            <a:r>
              <a:rPr lang="en-GB" dirty="0"/>
              <a:t> </a:t>
            </a:r>
            <a:r>
              <a:rPr lang="en-GB" dirty="0" err="1"/>
              <a:t>apel</a:t>
            </a:r>
            <a:r>
              <a:rPr lang="en-GB" dirty="0"/>
              <a:t> </a:t>
            </a:r>
            <a:r>
              <a:rPr lang="en-GB" dirty="0" err="1"/>
              <a:t>cychwynol</a:t>
            </a:r>
            <a:r>
              <a:rPr lang="en-GB" dirty="0"/>
              <a:t>.</a:t>
            </a:r>
          </a:p>
          <a:p>
            <a:r>
              <a:rPr lang="en-GB" dirty="0"/>
              <a:t>Mae </a:t>
            </a:r>
            <a:r>
              <a:rPr lang="en-GB" dirty="0" err="1"/>
              <a:t>cyflwyno</a:t>
            </a:r>
            <a:r>
              <a:rPr lang="en-GB" dirty="0"/>
              <a:t> </a:t>
            </a:r>
            <a:r>
              <a:rPr lang="en-GB" dirty="0" err="1"/>
              <a:t>bwyd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gelf</a:t>
            </a:r>
            <a:r>
              <a:rPr lang="en-GB" dirty="0"/>
              <a:t>. </a:t>
            </a:r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cynnwys</a:t>
            </a:r>
            <a:r>
              <a:rPr lang="en-GB" dirty="0"/>
              <a:t> </a:t>
            </a:r>
            <a:r>
              <a:rPr lang="en-GB" dirty="0" err="1"/>
              <a:t>addasu</a:t>
            </a:r>
            <a:r>
              <a:rPr lang="en-GB" dirty="0"/>
              <a:t> a </a:t>
            </a:r>
            <a:r>
              <a:rPr lang="en-GB" dirty="0" err="1"/>
              <a:t>gosod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bwyd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ffordd</a:t>
            </a:r>
            <a:r>
              <a:rPr lang="en-GB" dirty="0"/>
              <a:t> </a:t>
            </a:r>
            <a:r>
              <a:rPr lang="en-GB" dirty="0" err="1"/>
              <a:t>i’w</a:t>
            </a:r>
            <a:r>
              <a:rPr lang="en-GB" dirty="0"/>
              <a:t> </a:t>
            </a:r>
            <a:r>
              <a:rPr lang="en-GB" dirty="0" err="1"/>
              <a:t>wneud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ddeiniadol</a:t>
            </a:r>
            <a:r>
              <a:rPr lang="en-GB" dirty="0"/>
              <a:t>, </a:t>
            </a:r>
            <a:r>
              <a:rPr lang="en-GB" dirty="0" err="1"/>
              <a:t>ffres</a:t>
            </a:r>
            <a:r>
              <a:rPr lang="en-GB" dirty="0"/>
              <a:t> a </a:t>
            </a:r>
            <a:r>
              <a:rPr lang="en-GB" dirty="0" err="1"/>
              <a:t>thynnu</a:t>
            </a:r>
            <a:r>
              <a:rPr lang="en-GB" dirty="0"/>
              <a:t> </a:t>
            </a:r>
            <a:r>
              <a:rPr lang="en-GB" dirty="0" err="1"/>
              <a:t>dŵr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dannedd</a:t>
            </a:r>
            <a:r>
              <a:rPr lang="en-GB" dirty="0"/>
              <a:t>.</a:t>
            </a:r>
          </a:p>
          <a:p>
            <a:r>
              <a:rPr lang="en-GB" dirty="0"/>
              <a:t>Mae </a:t>
            </a:r>
            <a:r>
              <a:rPr lang="en-GB" dirty="0" err="1"/>
              <a:t>hefyd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ffordd</a:t>
            </a:r>
            <a:r>
              <a:rPr lang="en-GB" dirty="0"/>
              <a:t> o </a:t>
            </a:r>
            <a:r>
              <a:rPr lang="en-GB" dirty="0" err="1"/>
              <a:t>alluogi</a:t>
            </a:r>
            <a:r>
              <a:rPr lang="en-GB" dirty="0"/>
              <a:t> </a:t>
            </a:r>
            <a:r>
              <a:rPr lang="en-GB" dirty="0" err="1"/>
              <a:t>gwestai</a:t>
            </a:r>
            <a:r>
              <a:rPr lang="en-GB" dirty="0"/>
              <a:t> a </a:t>
            </a:r>
            <a:r>
              <a:rPr lang="en-GB" dirty="0" err="1"/>
              <a:t>bwytai</a:t>
            </a:r>
            <a:r>
              <a:rPr lang="en-GB" dirty="0"/>
              <a:t> i </a:t>
            </a:r>
            <a:r>
              <a:rPr lang="en-GB" dirty="0" err="1"/>
              <a:t>godi</a:t>
            </a:r>
            <a:r>
              <a:rPr lang="en-GB" dirty="0"/>
              <a:t> </a:t>
            </a:r>
            <a:r>
              <a:rPr lang="en-GB" dirty="0" err="1"/>
              <a:t>mwy</a:t>
            </a:r>
            <a:r>
              <a:rPr lang="en-GB" dirty="0"/>
              <a:t> o </a:t>
            </a:r>
            <a:r>
              <a:rPr lang="en-GB" dirty="0" err="1"/>
              <a:t>arian</a:t>
            </a:r>
            <a:r>
              <a:rPr lang="en-GB" dirty="0"/>
              <a:t> am y </a:t>
            </a:r>
            <a:r>
              <a:rPr lang="en-GB" dirty="0" err="1"/>
              <a:t>bwyd</a:t>
            </a:r>
            <a:r>
              <a:rPr lang="en-GB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2693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600" dirty="0" err="1">
                <a:ea typeface="ヒラギノ角ゴ Pro W3" charset="-128"/>
              </a:rPr>
              <a:t>Cyfrinachau’r</a:t>
            </a:r>
            <a:r>
              <a:rPr lang="en-GB" altLang="en-US" sz="3600" dirty="0">
                <a:ea typeface="ヒラギノ角ゴ Pro W3" charset="-128"/>
              </a:rPr>
              <a:t> </a:t>
            </a:r>
            <a:r>
              <a:rPr lang="en-GB" altLang="en-US" sz="3600" dirty="0" err="1">
                <a:ea typeface="ヒラギノ角ゴ Pro W3" charset="-128"/>
              </a:rPr>
              <a:t>grefft</a:t>
            </a:r>
            <a:endParaRPr lang="en-GB" altLang="en-US" sz="3600" dirty="0">
              <a:ea typeface="ヒラギノ角ゴ Pro W3" charset="-128"/>
            </a:endParaRPr>
          </a:p>
        </p:txBody>
      </p:sp>
      <p:sp>
        <p:nvSpPr>
          <p:cNvPr id="43011" name="Content Placeholder 4"/>
          <p:cNvSpPr>
            <a:spLocks noGrp="1"/>
          </p:cNvSpPr>
          <p:nvPr>
            <p:ph idx="1"/>
          </p:nvPr>
        </p:nvSpPr>
        <p:spPr>
          <a:xfrm>
            <a:off x="457200" y="2204864"/>
            <a:ext cx="4483100" cy="3921299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GB" altLang="en-US" sz="2400" dirty="0" err="1">
                <a:ea typeface="ヒラギノ角ゴ Pro W3" charset="-128"/>
              </a:rPr>
              <a:t>Cadwch</a:t>
            </a:r>
            <a:r>
              <a:rPr lang="en-GB" altLang="en-US" sz="2400" dirty="0">
                <a:ea typeface="ヒラギノ角ゴ Pro W3" charset="-128"/>
              </a:rPr>
              <a:t> y </a:t>
            </a:r>
            <a:r>
              <a:rPr lang="en-GB" altLang="en-US" sz="2400" dirty="0" err="1">
                <a:ea typeface="ヒラギノ角ゴ Pro W3" charset="-128"/>
              </a:rPr>
              <a:t>cyfan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yn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lan</a:t>
            </a:r>
            <a:r>
              <a:rPr lang="en-GB" altLang="en-US" sz="2400" dirty="0">
                <a:ea typeface="ヒラギノ角ゴ Pro W3" charset="-128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en-GB" altLang="en-US" sz="2400" dirty="0" err="1">
                <a:ea typeface="ヒラギノ角ゴ Pro W3" charset="-128"/>
              </a:rPr>
              <a:t>Gwnewch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siwr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fod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yr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blat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yn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lan</a:t>
            </a:r>
            <a:r>
              <a:rPr lang="en-GB" altLang="en-US" sz="2400" dirty="0">
                <a:ea typeface="ヒラギノ角ゴ Pro W3" charset="-128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en-GB" altLang="en-US" sz="2400" dirty="0" err="1">
                <a:ea typeface="ヒラギノ角ゴ Pro W3" charset="-128"/>
              </a:rPr>
              <a:t>Ar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ol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mynd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i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drafferth</a:t>
            </a:r>
            <a:r>
              <a:rPr lang="en-GB" altLang="en-US" sz="2400" dirty="0">
                <a:ea typeface="ヒラギノ角ゴ Pro W3" charset="-128"/>
              </a:rPr>
              <a:t> o </a:t>
            </a:r>
            <a:r>
              <a:rPr lang="en-GB" altLang="en-US" sz="2400" dirty="0" err="1">
                <a:ea typeface="ヒラギノ角ゴ Pro W3" charset="-128"/>
              </a:rPr>
              <a:t>gyflwyno’ch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bwyd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yn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hyfryd</a:t>
            </a:r>
            <a:r>
              <a:rPr lang="en-GB" altLang="en-US" sz="2400" dirty="0">
                <a:ea typeface="ヒラギノ角ゴ Pro W3" charset="-128"/>
              </a:rPr>
              <a:t>, </a:t>
            </a:r>
            <a:r>
              <a:rPr lang="en-GB" altLang="en-US" sz="2400" dirty="0" err="1">
                <a:ea typeface="ヒラギノ角ゴ Pro W3" charset="-128"/>
              </a:rPr>
              <a:t>gwnewch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yn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siwr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nad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ydych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yn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gweini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ar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blat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budr</a:t>
            </a:r>
            <a:r>
              <a:rPr lang="en-GB" altLang="en-US" sz="2400" dirty="0">
                <a:ea typeface="ヒラギノ角ゴ Pro W3" charset="-128"/>
              </a:rPr>
              <a:t> a </a:t>
            </a:r>
            <a:r>
              <a:rPr lang="en-GB" altLang="en-US" sz="2400" dirty="0" err="1">
                <a:ea typeface="ヒラギノ角ゴ Pro W3" charset="-128"/>
              </a:rPr>
              <a:t>gwnewch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yn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siwr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fod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unrhyw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ddiferion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wedi’u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sychu</a:t>
            </a:r>
            <a:r>
              <a:rPr lang="en-GB" altLang="en-US" sz="2400" dirty="0">
                <a:ea typeface="ヒラギノ角ゴ Pro W3" charset="-128"/>
              </a:rPr>
              <a:t>.</a:t>
            </a:r>
          </a:p>
        </p:txBody>
      </p:sp>
      <p:pic>
        <p:nvPicPr>
          <p:cNvPr id="430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48880"/>
            <a:ext cx="3605213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3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600" dirty="0" err="1">
                <a:ea typeface="ヒラギノ角ゴ Pro W3" charset="-128"/>
              </a:rPr>
              <a:t>Tŵls</a:t>
            </a:r>
            <a:r>
              <a:rPr lang="en-GB" altLang="en-US" sz="3600" dirty="0">
                <a:ea typeface="ヒラギノ角ゴ Pro W3" charset="-128"/>
              </a:rPr>
              <a:t> ac offer</a:t>
            </a:r>
          </a:p>
        </p:txBody>
      </p:sp>
      <p:sp>
        <p:nvSpPr>
          <p:cNvPr id="44035" name="Content Placeholder 4"/>
          <p:cNvSpPr>
            <a:spLocks noGrp="1"/>
          </p:cNvSpPr>
          <p:nvPr>
            <p:ph idx="1"/>
          </p:nvPr>
        </p:nvSpPr>
        <p:spPr>
          <a:xfrm>
            <a:off x="467544" y="2281200"/>
            <a:ext cx="5122912" cy="4425429"/>
          </a:xfrm>
        </p:spPr>
        <p:txBody>
          <a:bodyPr/>
          <a:lstStyle/>
          <a:p>
            <a:r>
              <a:rPr lang="en-GB" altLang="en-US" sz="2200" dirty="0" err="1">
                <a:ea typeface="ヒラギノ角ゴ Pro W3" charset="-128"/>
              </a:rPr>
              <a:t>Plyciwr</a:t>
            </a:r>
            <a:r>
              <a:rPr lang="en-GB" altLang="en-US" sz="2200" dirty="0">
                <a:ea typeface="ヒラギノ角ゴ Pro W3" charset="-128"/>
              </a:rPr>
              <a:t>/</a:t>
            </a:r>
            <a:r>
              <a:rPr lang="en-GB" altLang="en-US" sz="2200" dirty="0" err="1">
                <a:ea typeface="ヒラギノ角ゴ Pro W3" charset="-128"/>
              </a:rPr>
              <a:t>llwy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fach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defnyddiol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i</a:t>
            </a:r>
            <a:endParaRPr lang="en-GB" altLang="en-US" sz="2200" dirty="0">
              <a:ea typeface="ヒラギノ角ゴ Pro W3" charset="-128"/>
            </a:endParaRPr>
          </a:p>
          <a:p>
            <a:pPr marL="0" indent="0">
              <a:buNone/>
            </a:pPr>
            <a:r>
              <a:rPr lang="en-GB" altLang="en-US" sz="2200" dirty="0">
                <a:ea typeface="ヒラギノ角ゴ Pro W3" charset="-128"/>
              </a:rPr>
              <a:t>     </a:t>
            </a:r>
            <a:r>
              <a:rPr lang="en-GB" altLang="en-US" sz="2200" dirty="0" err="1">
                <a:ea typeface="ヒラギノ角ゴ Pro W3" charset="-128"/>
              </a:rPr>
              <a:t>osod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darnau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bach</a:t>
            </a:r>
            <a:r>
              <a:rPr lang="en-GB" altLang="en-US" sz="2200" dirty="0">
                <a:ea typeface="ヒラギノ角ゴ Pro W3" charset="-128"/>
              </a:rPr>
              <a:t>.</a:t>
            </a:r>
          </a:p>
          <a:p>
            <a:pPr marL="0" indent="0">
              <a:buNone/>
            </a:pPr>
            <a:endParaRPr lang="en-GB" altLang="en-US" sz="2200" dirty="0">
              <a:ea typeface="ヒラギノ角ゴ Pro W3" charset="-128"/>
            </a:endParaRPr>
          </a:p>
          <a:p>
            <a:pPr marL="0" indent="0">
              <a:buNone/>
            </a:pPr>
            <a:r>
              <a:rPr lang="en-GB" altLang="en-US" sz="2200" dirty="0" err="1">
                <a:ea typeface="ヒラギノ角ゴ Pro W3" charset="-128"/>
              </a:rPr>
              <a:t>Torrwr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bisgedi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plaen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rhychiog</a:t>
            </a:r>
            <a:r>
              <a:rPr lang="en-GB" altLang="en-US" sz="2200" dirty="0">
                <a:ea typeface="ヒラギノ角ゴ Pro W3" charset="-128"/>
              </a:rPr>
              <a:t>- </a:t>
            </a:r>
            <a:r>
              <a:rPr lang="en-GB" altLang="en-US" sz="2200" dirty="0" err="1">
                <a:ea typeface="ヒラギノ角ゴ Pro W3" charset="-128"/>
              </a:rPr>
              <a:t>mae’r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rhain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yn</a:t>
            </a:r>
            <a:r>
              <a:rPr lang="en-GB" altLang="en-US" sz="2200" dirty="0">
                <a:ea typeface="ヒラギノ角ゴ Pro W3" charset="-128"/>
              </a:rPr>
              <a:t> offer </a:t>
            </a:r>
            <a:r>
              <a:rPr lang="en-GB" altLang="en-US" sz="2200" dirty="0" err="1">
                <a:ea typeface="ヒラギノ角ゴ Pro W3" charset="-128"/>
              </a:rPr>
              <a:t>gwych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i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greu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siapiau</a:t>
            </a:r>
            <a:r>
              <a:rPr lang="en-GB" altLang="en-US" sz="2200" dirty="0">
                <a:ea typeface="ヒラギノ角ゴ Pro W3" charset="-128"/>
              </a:rPr>
              <a:t> a </a:t>
            </a:r>
            <a:r>
              <a:rPr lang="en-GB" altLang="en-US" sz="2200" dirty="0" err="1">
                <a:ea typeface="ヒラギノ角ゴ Pro W3" charset="-128"/>
              </a:rPr>
              <a:t>haenau</a:t>
            </a:r>
            <a:r>
              <a:rPr lang="en-GB" altLang="en-US" sz="2200" dirty="0">
                <a:ea typeface="ヒラギノ角ゴ Pro W3" charset="-128"/>
              </a:rPr>
              <a:t>.</a:t>
            </a:r>
          </a:p>
          <a:p>
            <a:pPr marL="0" indent="0">
              <a:buNone/>
            </a:pPr>
            <a:endParaRPr lang="en-GB" altLang="en-US" sz="2200" dirty="0">
              <a:ea typeface="ヒラギノ角ゴ Pro W3" charset="-128"/>
            </a:endParaRPr>
          </a:p>
          <a:p>
            <a:pPr marL="0" indent="0">
              <a:buNone/>
            </a:pPr>
            <a:r>
              <a:rPr lang="en-GB" altLang="en-US" sz="2200" dirty="0" err="1">
                <a:ea typeface="ヒラギノ角ゴ Pro W3" charset="-128"/>
              </a:rPr>
              <a:t>Brwsh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paent</a:t>
            </a:r>
            <a:r>
              <a:rPr lang="en-GB" altLang="en-US" sz="2200" dirty="0">
                <a:ea typeface="ヒラギノ角ゴ Pro W3" charset="-128"/>
              </a:rPr>
              <a:t> neu </a:t>
            </a:r>
            <a:r>
              <a:rPr lang="en-GB" altLang="en-US" sz="2200" dirty="0" err="1">
                <a:ea typeface="ヒラギノ角ゴ Pro W3" charset="-128"/>
              </a:rPr>
              <a:t>botel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wasgu</a:t>
            </a:r>
            <a:r>
              <a:rPr lang="en-GB" altLang="en-US" sz="2200" dirty="0">
                <a:ea typeface="ヒラギノ角ゴ Pro W3" charset="-128"/>
              </a:rPr>
              <a:t> – </a:t>
            </a:r>
            <a:r>
              <a:rPr lang="en-GB" altLang="en-US" sz="2200" dirty="0" err="1">
                <a:ea typeface="ヒラギノ角ゴ Pro W3" charset="-128"/>
              </a:rPr>
              <a:t>defnyddiwch</a:t>
            </a:r>
            <a:r>
              <a:rPr lang="en-GB" altLang="en-US" sz="2200" dirty="0">
                <a:ea typeface="ヒラギノ角ゴ Pro W3" charset="-128"/>
              </a:rPr>
              <a:t> y </a:t>
            </a:r>
            <a:r>
              <a:rPr lang="en-GB" altLang="en-US" sz="2200" dirty="0" err="1">
                <a:ea typeface="ヒラギノ角ゴ Pro W3" charset="-128"/>
              </a:rPr>
              <a:t>rhain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i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ychwanegu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sawsiau’n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greadigol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mewn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ffordd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ddeiniadol</a:t>
            </a:r>
            <a:r>
              <a:rPr lang="en-GB" altLang="en-US" sz="2200" dirty="0">
                <a:ea typeface="ヒラギノ角ゴ Pro W3" charset="-128"/>
              </a:rPr>
              <a:t> a </a:t>
            </a:r>
            <a:r>
              <a:rPr lang="en-GB" altLang="en-US" sz="2200" dirty="0" err="1">
                <a:ea typeface="ヒラギノ角ゴ Pro W3" charset="-128"/>
              </a:rPr>
              <a:t>gofalus</a:t>
            </a:r>
            <a:r>
              <a:rPr lang="en-GB" altLang="en-US" sz="2200" dirty="0">
                <a:ea typeface="ヒラギノ角ゴ Pro W3" charset="-128"/>
              </a:rPr>
              <a:t>.</a:t>
            </a:r>
          </a:p>
        </p:txBody>
      </p:sp>
      <p:pic>
        <p:nvPicPr>
          <p:cNvPr id="44036" name="Picture 6" descr="http://www.marthastewart.com/sites/files/marthastewart.com/d19/1144_recipe_bottles/1144_recipe_bottles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791" y="2060848"/>
            <a:ext cx="2005012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8" descr="http://www.thegoodwebguide.co.uk/images/body/top-kitchen-gadgets-souschef-round-cutt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21" y="2006302"/>
            <a:ext cx="2214563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7" descr="S:\Shared\EDUCATION TEAM FILES\Meat and Education - FM\shutterstock_2255118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903" y="4661793"/>
            <a:ext cx="31369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41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8" descr="http://www.inthehaus.co.uk/_images/_images/zoom/1265-wt4241_silverpoint_melon_bal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6530">
            <a:off x="2626770" y="5532802"/>
            <a:ext cx="298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600" dirty="0" err="1">
                <a:ea typeface="ヒラギノ角ゴ Pro W3" charset="-128"/>
              </a:rPr>
              <a:t>Tŵls</a:t>
            </a:r>
            <a:r>
              <a:rPr lang="en-GB" altLang="en-US" sz="3600" dirty="0">
                <a:ea typeface="ヒラギノ角ゴ Pro W3" charset="-128"/>
              </a:rPr>
              <a:t> ac offer</a:t>
            </a:r>
          </a:p>
        </p:txBody>
      </p:sp>
      <p:sp>
        <p:nvSpPr>
          <p:cNvPr id="31747" name="Content Placeholder 4"/>
          <p:cNvSpPr>
            <a:spLocks noGrp="1"/>
          </p:cNvSpPr>
          <p:nvPr>
            <p:ph idx="1"/>
          </p:nvPr>
        </p:nvSpPr>
        <p:spPr>
          <a:xfrm>
            <a:off x="457200" y="2348880"/>
            <a:ext cx="5220749" cy="3921299"/>
          </a:xfrm>
        </p:spPr>
        <p:txBody>
          <a:bodyPr/>
          <a:lstStyle/>
          <a:p>
            <a:pPr>
              <a:defRPr/>
            </a:pPr>
            <a:r>
              <a:rPr lang="en-GB" altLang="en-US" sz="2000" dirty="0" err="1">
                <a:ea typeface="ヒラギノ角ゴ Pro W3" charset="-128"/>
              </a:rPr>
              <a:t>Teclyn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creu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peli</a:t>
            </a:r>
            <a:r>
              <a:rPr lang="en-GB" altLang="en-US" sz="2000" dirty="0">
                <a:ea typeface="ヒラギノ角ゴ Pro W3" charset="-128"/>
              </a:rPr>
              <a:t> melon, </a:t>
            </a:r>
            <a:r>
              <a:rPr lang="en-GB" altLang="en-US" sz="2000" dirty="0" err="1">
                <a:ea typeface="ヒラギノ角ゴ Pro W3" charset="-128"/>
              </a:rPr>
              <a:t>pliciwr</a:t>
            </a:r>
            <a:r>
              <a:rPr lang="en-GB" altLang="en-US" sz="2000" dirty="0">
                <a:ea typeface="ヒラギノ角ゴ Pro W3" charset="-128"/>
              </a:rPr>
              <a:t> julienne a </a:t>
            </a:r>
            <a:r>
              <a:rPr lang="en-GB" altLang="en-US" sz="2000" dirty="0" err="1">
                <a:ea typeface="ヒラギノ角ゴ Pro W3" charset="-128"/>
              </a:rPr>
              <a:t>theclyn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tynnu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canol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afal</a:t>
            </a:r>
            <a:r>
              <a:rPr lang="en-GB" altLang="en-US" sz="2000" dirty="0">
                <a:ea typeface="ヒラギノ角ゴ Pro W3" charset="-128"/>
              </a:rPr>
              <a:t> – wych </a:t>
            </a:r>
            <a:r>
              <a:rPr lang="en-GB" altLang="en-US" sz="2000" dirty="0" err="1">
                <a:ea typeface="ヒラギノ角ゴ Pro W3" charset="-128"/>
              </a:rPr>
              <a:t>gyda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ffrwythau</a:t>
            </a:r>
            <a:r>
              <a:rPr lang="en-GB" altLang="en-US" sz="2000" dirty="0">
                <a:ea typeface="ヒラギノ角ゴ Pro W3" charset="-128"/>
              </a:rPr>
              <a:t> a </a:t>
            </a:r>
            <a:r>
              <a:rPr lang="en-GB" altLang="en-US" sz="2000" dirty="0" err="1">
                <a:ea typeface="ヒラギノ角ゴ Pro W3" charset="-128"/>
              </a:rPr>
              <a:t>llysiau</a:t>
            </a:r>
            <a:r>
              <a:rPr lang="en-GB" altLang="en-US" sz="2000" dirty="0">
                <a:ea typeface="ヒラギノ角ゴ Pro W3" charset="-128"/>
              </a:rPr>
              <a:t>.</a:t>
            </a:r>
          </a:p>
          <a:p>
            <a:pPr>
              <a:defRPr/>
            </a:pPr>
            <a:r>
              <a:rPr lang="en-GB" altLang="en-US" sz="2000" dirty="0" err="1">
                <a:ea typeface="ヒラギノ角ゴ Pro W3" charset="-128"/>
              </a:rPr>
              <a:t>Cyllel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balet</a:t>
            </a:r>
            <a:r>
              <a:rPr lang="en-GB" altLang="en-US" sz="2000" dirty="0">
                <a:ea typeface="ヒラギノ角ゴ Pro W3" charset="-128"/>
              </a:rPr>
              <a:t> – </a:t>
            </a:r>
            <a:r>
              <a:rPr lang="en-GB" altLang="en-US" sz="2000" dirty="0" err="1">
                <a:ea typeface="ヒラギノ角ゴ Pro W3" charset="-128"/>
              </a:rPr>
              <a:t>i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lyfhau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ochrau</a:t>
            </a:r>
            <a:r>
              <a:rPr lang="en-GB" altLang="en-US" sz="2000" dirty="0">
                <a:ea typeface="ヒラギノ角ゴ Pro W3" charset="-128"/>
              </a:rPr>
              <a:t> neu </a:t>
            </a:r>
            <a:r>
              <a:rPr lang="en-GB" altLang="en-US" sz="2000" dirty="0" err="1">
                <a:ea typeface="ヒラギノ角ゴ Pro W3" charset="-128"/>
              </a:rPr>
              <a:t>dopiau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prydau</a:t>
            </a:r>
            <a:r>
              <a:rPr lang="en-GB" altLang="en-US" sz="2000" dirty="0">
                <a:ea typeface="ヒラギノ角ゴ Pro W3" charset="-128"/>
              </a:rPr>
              <a:t> a </a:t>
            </a:r>
            <a:r>
              <a:rPr lang="en-GB" altLang="en-US" sz="2000" dirty="0" err="1">
                <a:ea typeface="ヒラギノ角ゴ Pro W3" charset="-128"/>
              </a:rPr>
              <a:t>hwyluso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tynnu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prydau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allan</a:t>
            </a:r>
            <a:r>
              <a:rPr lang="en-GB" altLang="en-US" sz="2000" dirty="0">
                <a:ea typeface="ヒラギノ角ゴ Pro W3" charset="-128"/>
              </a:rPr>
              <a:t> o </a:t>
            </a:r>
            <a:r>
              <a:rPr lang="en-GB" altLang="en-US" sz="2000" dirty="0" err="1">
                <a:ea typeface="ヒラギノ角ゴ Pro W3" charset="-128"/>
              </a:rPr>
              <a:t>fowldiau</a:t>
            </a:r>
            <a:r>
              <a:rPr lang="en-GB" altLang="en-US" sz="2000" dirty="0">
                <a:ea typeface="ヒラギノ角ゴ Pro W3" charset="-128"/>
              </a:rPr>
              <a:t> neu </a:t>
            </a:r>
            <a:r>
              <a:rPr lang="en-GB" altLang="en-US" sz="2000" dirty="0" err="1">
                <a:ea typeface="ヒラギノ角ゴ Pro W3" charset="-128"/>
              </a:rPr>
              <a:t>gylchoedd</a:t>
            </a:r>
            <a:r>
              <a:rPr lang="en-GB" altLang="en-US" sz="2000" dirty="0">
                <a:ea typeface="ヒラギノ角ゴ Pro W3" charset="-128"/>
              </a:rPr>
              <a:t>.</a:t>
            </a:r>
          </a:p>
          <a:p>
            <a:pPr>
              <a:defRPr/>
            </a:pPr>
            <a:endParaRPr lang="en-GB" altLang="en-US" dirty="0">
              <a:ea typeface="ヒラギノ角ゴ Pro W3" charset="-128"/>
            </a:endParaRPr>
          </a:p>
        </p:txBody>
      </p:sp>
      <p:pic>
        <p:nvPicPr>
          <p:cNvPr id="45061" name="Picture 6" descr="http://guideimg.alibaba.com/images/shop/72/08/19/8/julienne-peeler-slicer-e4-tpr-series-cutter-great-home-kitchen-gadget-for-peeling-slicing-shredding-carrots-zucchini-squash-sweet-potatoes-or-any-vegetable-chef-tested-for-comfort-and-quality-best-jul_31167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949" y="2276872"/>
            <a:ext cx="3241663" cy="243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mage result for food stylist's photography ki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347" y="4730137"/>
            <a:ext cx="3152775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20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3174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C:\Users\spencer-walkerd\Documents\Meat and Education\2015\Garnishing\YCC13-5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48528"/>
            <a:ext cx="3411233" cy="227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dirty="0" err="1">
                <a:ea typeface="ヒラギノ角ゴ Pro W3" charset="-128"/>
              </a:rPr>
              <a:t>Gosod</a:t>
            </a:r>
            <a:r>
              <a:rPr lang="en-GB" altLang="en-US" dirty="0">
                <a:ea typeface="ヒラギノ角ゴ Pro W3" charset="-128"/>
              </a:rPr>
              <a:t> </a:t>
            </a:r>
            <a:r>
              <a:rPr lang="en-GB" altLang="en-US" dirty="0" err="1">
                <a:ea typeface="ヒラギノ角ゴ Pro W3" charset="-128"/>
              </a:rPr>
              <a:t>yr</a:t>
            </a:r>
            <a:r>
              <a:rPr lang="en-GB" altLang="en-US" dirty="0">
                <a:ea typeface="ヒラギノ角ゴ Pro W3" charset="-128"/>
              </a:rPr>
              <a:t> </a:t>
            </a:r>
            <a:r>
              <a:rPr lang="en-GB" altLang="en-US" dirty="0" err="1">
                <a:ea typeface="ヒラギノ角ゴ Pro W3" charset="-128"/>
              </a:rPr>
              <a:t>olygfa</a:t>
            </a:r>
            <a:r>
              <a:rPr lang="en-GB" altLang="en-US" dirty="0">
                <a:ea typeface="ヒラギノ角ゴ Pro W3" charset="-128"/>
              </a:rPr>
              <a:t>/ props</a:t>
            </a:r>
            <a:endParaRPr lang="en-GB" altLang="en-US" sz="3600" dirty="0">
              <a:ea typeface="ヒラギノ角ゴ Pro W3" charset="-128"/>
            </a:endParaRPr>
          </a:p>
        </p:txBody>
      </p:sp>
      <p:sp>
        <p:nvSpPr>
          <p:cNvPr id="4608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000" dirty="0" err="1">
                <a:ea typeface="ヒラギノ角ゴ Pro W3" charset="-128"/>
              </a:rPr>
              <a:t>Ceisiwch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gynnwys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propiau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fel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rhan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o’ch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cyflwyniad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bwyd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cyffredinol</a:t>
            </a:r>
            <a:r>
              <a:rPr lang="en-GB" altLang="en-US" sz="2000" dirty="0">
                <a:ea typeface="ヒラギノ角ゴ Pro W3" charset="-128"/>
              </a:rPr>
              <a:t>, </a:t>
            </a:r>
            <a:r>
              <a:rPr lang="en-GB" altLang="en-US" sz="2000" dirty="0" err="1">
                <a:ea typeface="ヒラギノ角ゴ Pro W3" charset="-128"/>
              </a:rPr>
              <a:t>fel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blodau</a:t>
            </a:r>
            <a:r>
              <a:rPr lang="en-GB" altLang="en-US" sz="2000" dirty="0">
                <a:ea typeface="ヒラギノ角ゴ Pro W3" charset="-128"/>
              </a:rPr>
              <a:t>, </a:t>
            </a:r>
            <a:r>
              <a:rPr lang="en-GB" altLang="en-US" sz="2000" dirty="0" err="1">
                <a:ea typeface="ヒラギノ角ゴ Pro W3" charset="-128"/>
              </a:rPr>
              <a:t>napcynau</a:t>
            </a:r>
            <a:r>
              <a:rPr lang="en-GB" altLang="en-US" sz="2000" dirty="0">
                <a:ea typeface="ヒラギノ角ゴ Pro W3" charset="-128"/>
              </a:rPr>
              <a:t>, </a:t>
            </a:r>
            <a:r>
              <a:rPr lang="en-GB" altLang="en-US" sz="2000" dirty="0" err="1">
                <a:ea typeface="ヒラギノ角ゴ Pro W3" charset="-128"/>
              </a:rPr>
              <a:t>gwydrau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yfed</a:t>
            </a:r>
            <a:r>
              <a:rPr lang="en-GB" altLang="en-US" sz="2000" dirty="0">
                <a:ea typeface="ヒラギノ角ゴ Pro W3" charset="-128"/>
              </a:rPr>
              <a:t> a </a:t>
            </a:r>
            <a:r>
              <a:rPr lang="en-GB" altLang="en-US" sz="2000" dirty="0" err="1">
                <a:ea typeface="ヒラギノ角ゴ Pro W3" charset="-128"/>
              </a:rPr>
              <a:t>ffyrc</a:t>
            </a:r>
            <a:r>
              <a:rPr lang="en-GB" altLang="en-US" sz="2000" dirty="0">
                <a:ea typeface="ヒラギノ角ゴ Pro W3" charset="-128"/>
              </a:rPr>
              <a:t>, </a:t>
            </a:r>
            <a:r>
              <a:rPr lang="en-GB" altLang="en-US" sz="2000" dirty="0" err="1">
                <a:ea typeface="ヒラギノ角ゴ Pro W3" charset="-128"/>
              </a:rPr>
              <a:t>llieiniau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bwrdd</a:t>
            </a:r>
            <a:r>
              <a:rPr lang="en-GB" altLang="en-US" sz="2000" dirty="0">
                <a:ea typeface="ヒラギノ角ゴ Pro W3" charset="-128"/>
              </a:rPr>
              <a:t> a </a:t>
            </a:r>
            <a:r>
              <a:rPr lang="en-GB" altLang="en-US" sz="2000" dirty="0" err="1">
                <a:ea typeface="ヒラギノ角ゴ Pro W3" charset="-128"/>
              </a:rPr>
              <a:t>bwydlen</a:t>
            </a:r>
            <a:r>
              <a:rPr lang="en-GB" altLang="en-US" sz="2000" dirty="0">
                <a:ea typeface="ヒラギノ角ゴ Pro W3" charset="-128"/>
              </a:rPr>
              <a:t>.</a:t>
            </a:r>
          </a:p>
          <a:p>
            <a:r>
              <a:rPr lang="en-GB" altLang="en-US" sz="2000" dirty="0" err="1">
                <a:ea typeface="ヒラギノ角ゴ Pro W3" charset="-128"/>
              </a:rPr>
              <a:t>Os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ydych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yn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creu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pryd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yn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seiliedig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ar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thema</a:t>
            </a:r>
            <a:r>
              <a:rPr lang="en-GB" altLang="en-US" sz="2000" dirty="0">
                <a:ea typeface="ヒラギノ角ゴ Pro W3" charset="-128"/>
              </a:rPr>
              <a:t> neu </a:t>
            </a:r>
            <a:r>
              <a:rPr lang="en-GB" altLang="en-US" sz="2000" dirty="0" err="1">
                <a:ea typeface="ヒラギノ角ゴ Pro W3" charset="-128"/>
              </a:rPr>
              <a:t>ddiwylliant</a:t>
            </a:r>
            <a:r>
              <a:rPr lang="en-GB" altLang="en-US" sz="2000" dirty="0">
                <a:ea typeface="ヒラギノ角ゴ Pro W3" charset="-128"/>
              </a:rPr>
              <a:t>, </a:t>
            </a:r>
            <a:r>
              <a:rPr lang="en-GB" altLang="en-US" sz="2000" dirty="0" err="1">
                <a:ea typeface="ヒラギノ角ゴ Pro W3" charset="-128"/>
              </a:rPr>
              <a:t>dylech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gynnwys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addurniadau</a:t>
            </a:r>
            <a:r>
              <a:rPr lang="en-GB" altLang="en-US" sz="2000" dirty="0">
                <a:ea typeface="ヒラギノ角ゴ Pro W3" charset="-128"/>
              </a:rPr>
              <a:t> a </a:t>
            </a:r>
            <a:r>
              <a:rPr lang="en-GB" altLang="en-US" sz="2000" dirty="0" err="1">
                <a:ea typeface="ヒラギノ角ゴ Pro W3" charset="-128"/>
              </a:rPr>
              <a:t>chyllyll</a:t>
            </a:r>
            <a:r>
              <a:rPr lang="en-GB" altLang="en-US" sz="2000" dirty="0">
                <a:ea typeface="ヒラギノ角ゴ Pro W3" charset="-128"/>
              </a:rPr>
              <a:t> a </a:t>
            </a:r>
            <a:r>
              <a:rPr lang="en-GB" altLang="en-US" sz="2000" dirty="0" err="1">
                <a:ea typeface="ヒラギノ角ゴ Pro W3" charset="-128"/>
              </a:rPr>
              <a:t>ffyrc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priodol</a:t>
            </a:r>
            <a:r>
              <a:rPr lang="en-GB" altLang="en-US" sz="2000" dirty="0">
                <a:ea typeface="ヒラギノ角ゴ Pro W3" charset="-128"/>
              </a:rPr>
              <a:t>, </a:t>
            </a:r>
            <a:r>
              <a:rPr lang="en-GB" altLang="en-US" sz="2000" dirty="0" err="1">
                <a:ea typeface="ヒラギノ角ゴ Pro W3" charset="-128"/>
              </a:rPr>
              <a:t>fel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addurniadau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bach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ar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lliwgar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ar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gyfer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pryd</a:t>
            </a:r>
            <a:r>
              <a:rPr lang="en-GB" altLang="en-US" sz="2000" dirty="0">
                <a:ea typeface="ヒラギノ角ゴ Pro W3" charset="-128"/>
              </a:rPr>
              <a:t> </a:t>
            </a:r>
            <a:r>
              <a:rPr lang="en-GB" altLang="en-US" sz="2000" dirty="0" err="1">
                <a:ea typeface="ヒラギノ角ゴ Pro W3" charset="-128"/>
              </a:rPr>
              <a:t>Nadoligaidd</a:t>
            </a:r>
            <a:r>
              <a:rPr lang="en-GB" altLang="en-US" sz="2000" dirty="0">
                <a:ea typeface="ヒラギノ角ゴ Pro W3" charset="-128"/>
              </a:rPr>
              <a:t>.</a:t>
            </a:r>
          </a:p>
        </p:txBody>
      </p:sp>
      <p:pic>
        <p:nvPicPr>
          <p:cNvPr id="46085" name="Picture 7" descr="http://www.eatwelshlambandwelshbeef.com/application/files/cache/31168eb510ab4399b4ef47e6925516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24321"/>
            <a:ext cx="21590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93895"/>
            <a:ext cx="21050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70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dirty="0" err="1">
                <a:ea typeface="ヒラギノ角ゴ Pro W3" charset="-128"/>
              </a:rPr>
              <a:t>Byddwch</a:t>
            </a:r>
            <a:r>
              <a:rPr lang="en-GB" altLang="en-US" dirty="0">
                <a:ea typeface="ヒラギノ角ゴ Pro W3" charset="-128"/>
              </a:rPr>
              <a:t> </a:t>
            </a:r>
            <a:r>
              <a:rPr lang="en-GB" altLang="en-US" dirty="0" err="1">
                <a:ea typeface="ヒラギノ角ゴ Pro W3" charset="-128"/>
              </a:rPr>
              <a:t>yn</a:t>
            </a:r>
            <a:r>
              <a:rPr lang="en-GB" altLang="en-US" dirty="0">
                <a:ea typeface="ヒラギノ角ゴ Pro W3" charset="-128"/>
              </a:rPr>
              <a:t> </a:t>
            </a:r>
            <a:r>
              <a:rPr lang="en-GB" altLang="en-US" dirty="0" err="1">
                <a:ea typeface="ヒラギノ角ゴ Pro W3" charset="-128"/>
              </a:rPr>
              <a:t>ffasiynol</a:t>
            </a:r>
            <a:r>
              <a:rPr lang="en-GB" altLang="en-US" dirty="0">
                <a:ea typeface="ヒラギノ角ゴ Pro W3" charset="-128"/>
              </a:rPr>
              <a:t>! Trends </a:t>
            </a:r>
            <a:r>
              <a:rPr lang="en-GB" altLang="en-US" dirty="0" err="1">
                <a:ea typeface="ヒラギノ角ゴ Pro W3" charset="-128"/>
              </a:rPr>
              <a:t>bwyd</a:t>
            </a:r>
            <a:r>
              <a:rPr lang="en-GB" altLang="en-US" dirty="0">
                <a:ea typeface="ヒラギノ角ゴ Pro W3" charset="-128"/>
              </a:rPr>
              <a:t>.</a:t>
            </a:r>
            <a:endParaRPr lang="en-GB" altLang="en-US" sz="3600" dirty="0">
              <a:ea typeface="ヒラギノ角ゴ Pro W3" charset="-128"/>
            </a:endParaRPr>
          </a:p>
        </p:txBody>
      </p:sp>
      <p:sp>
        <p:nvSpPr>
          <p:cNvPr id="4710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GB" altLang="en-US" sz="2400" dirty="0" err="1">
                <a:ea typeface="ヒラギノ角ゴ Pro W3" charset="-128"/>
              </a:rPr>
              <a:t>Dilynwch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ffasiwn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cyflwyno</a:t>
            </a:r>
            <a:r>
              <a:rPr lang="en-GB" altLang="en-US" sz="2400" dirty="0">
                <a:ea typeface="ヒラギノ角ゴ Pro W3" charset="-128"/>
              </a:rPr>
              <a:t> a </a:t>
            </a:r>
            <a:r>
              <a:rPr lang="en-GB" altLang="en-US" sz="2400" dirty="0" err="1">
                <a:ea typeface="ヒラギノ角ゴ Pro W3" charset="-128"/>
              </a:rPr>
              <a:t>steilio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bwyd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trwy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ddarllen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cylchgronau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bwyd</a:t>
            </a:r>
            <a:r>
              <a:rPr lang="en-GB" altLang="en-US" sz="2400" dirty="0">
                <a:ea typeface="ヒラギノ角ゴ Pro W3" charset="-128"/>
              </a:rPr>
              <a:t>, </a:t>
            </a:r>
            <a:r>
              <a:rPr lang="en-GB" altLang="en-US" sz="2400" dirty="0" err="1">
                <a:ea typeface="ヒラギノ角ゴ Pro W3" charset="-128"/>
              </a:rPr>
              <a:t>gwylio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rhaglenni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coginio</a:t>
            </a:r>
            <a:r>
              <a:rPr lang="en-GB" altLang="en-US" sz="2400" dirty="0">
                <a:ea typeface="ヒラギノ角ゴ Pro W3" charset="-128"/>
              </a:rPr>
              <a:t> a </a:t>
            </a:r>
            <a:r>
              <a:rPr lang="en-GB" altLang="en-US" sz="2400" dirty="0" err="1">
                <a:ea typeface="ヒラギノ角ゴ Pro W3" charset="-128"/>
              </a:rPr>
              <a:t>dilyn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blogiau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bwyd</a:t>
            </a:r>
            <a:r>
              <a:rPr lang="en-GB" altLang="en-US" sz="2400" dirty="0">
                <a:ea typeface="ヒラギノ角ゴ Pro W3" charset="-128"/>
              </a:rPr>
              <a:t>.</a:t>
            </a:r>
          </a:p>
        </p:txBody>
      </p:sp>
      <p:pic>
        <p:nvPicPr>
          <p:cNvPr id="4710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01" y="4358576"/>
            <a:ext cx="2179279" cy="225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932" y="4358576"/>
            <a:ext cx="2179232" cy="225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7" y="4349458"/>
            <a:ext cx="3775949" cy="212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33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683568" y="1268760"/>
            <a:ext cx="8460432" cy="648072"/>
          </a:xfrm>
        </p:spPr>
        <p:txBody>
          <a:bodyPr/>
          <a:lstStyle/>
          <a:p>
            <a:pPr algn="l"/>
            <a:r>
              <a:rPr lang="en-GB" altLang="en-US" sz="3600" dirty="0" err="1">
                <a:ea typeface="ヒラギノ角ゴ Pro W3" charset="-128"/>
              </a:rPr>
              <a:t>Pwyntiau</a:t>
            </a:r>
            <a:r>
              <a:rPr lang="en-GB" altLang="en-US" sz="3600" dirty="0">
                <a:ea typeface="ヒラギノ角ゴ Pro W3" charset="-128"/>
              </a:rPr>
              <a:t> </a:t>
            </a:r>
            <a:r>
              <a:rPr lang="en-GB" altLang="en-US" sz="3600" dirty="0" err="1">
                <a:ea typeface="ヒラギノ角ゴ Pro W3" charset="-128"/>
              </a:rPr>
              <a:t>i</a:t>
            </a:r>
            <a:r>
              <a:rPr lang="en-GB" altLang="en-US" sz="3600" dirty="0">
                <a:ea typeface="ヒラギノ角ゴ Pro W3" charset="-128"/>
              </a:rPr>
              <a:t> </a:t>
            </a:r>
            <a:r>
              <a:rPr lang="en-GB" altLang="en-US" sz="3600" dirty="0" err="1">
                <a:ea typeface="ヒラギノ角ゴ Pro W3" charset="-128"/>
              </a:rPr>
              <a:t>feddwl</a:t>
            </a:r>
            <a:r>
              <a:rPr lang="en-GB" altLang="en-US" sz="3600" dirty="0">
                <a:ea typeface="ヒラギノ角ゴ Pro W3" charset="-128"/>
              </a:rPr>
              <a:t> am pan </a:t>
            </a:r>
            <a:r>
              <a:rPr lang="en-GB" altLang="en-US" sz="3600" dirty="0" err="1">
                <a:ea typeface="ヒラギノ角ゴ Pro W3" charset="-128"/>
              </a:rPr>
              <a:t>yn</a:t>
            </a:r>
            <a:r>
              <a:rPr lang="en-GB" altLang="en-US" sz="3600" dirty="0">
                <a:ea typeface="ヒラギノ角ゴ Pro W3" charset="-128"/>
              </a:rPr>
              <a:t> </a:t>
            </a:r>
            <a:r>
              <a:rPr lang="en-GB" altLang="en-US" sz="3600" dirty="0" err="1">
                <a:ea typeface="ヒラギノ角ゴ Pro W3" charset="-128"/>
              </a:rPr>
              <a:t>steilio</a:t>
            </a:r>
            <a:r>
              <a:rPr lang="en-GB" altLang="en-US" sz="3600" dirty="0">
                <a:ea typeface="ヒラギノ角ゴ Pro W3" charset="-128"/>
              </a:rPr>
              <a:t> </a:t>
            </a:r>
            <a:r>
              <a:rPr lang="en-GB" altLang="en-US" sz="3600" dirty="0" err="1">
                <a:ea typeface="ヒラギノ角ゴ Pro W3" charset="-128"/>
              </a:rPr>
              <a:t>bwyd</a:t>
            </a:r>
            <a:r>
              <a:rPr lang="en-GB" altLang="en-US" sz="3600" dirty="0">
                <a:ea typeface="ヒラギノ角ゴ Pro W3" charset="-128"/>
              </a:rPr>
              <a:t>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4864"/>
            <a:ext cx="4716463" cy="3921299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  <a:defRPr/>
            </a:pPr>
            <a:r>
              <a:rPr lang="en-GB" dirty="0"/>
              <a:t>Y </a:t>
            </a:r>
            <a:r>
              <a:rPr lang="en-GB" dirty="0" err="1"/>
              <a:t>cynhaliad</a:t>
            </a:r>
            <a:r>
              <a:rPr lang="en-GB" dirty="0"/>
              <a:t>/</a:t>
            </a:r>
            <a:r>
              <a:rPr lang="en-GB" dirty="0" err="1"/>
              <a:t>cefndir</a:t>
            </a:r>
            <a:endParaRPr lang="en-GB" dirty="0"/>
          </a:p>
          <a:p>
            <a:pPr marL="514350" indent="-514350">
              <a:buFont typeface="Arial" pitchFamily="34" charset="0"/>
              <a:buAutoNum type="arabicPeriod"/>
              <a:defRPr/>
            </a:pPr>
            <a:r>
              <a:rPr lang="en-GB" dirty="0"/>
              <a:t>Y </a:t>
            </a:r>
            <a:r>
              <a:rPr lang="en-GB" dirty="0" err="1"/>
              <a:t>canolbwynt</a:t>
            </a:r>
            <a:endParaRPr lang="en-GB" dirty="0"/>
          </a:p>
          <a:p>
            <a:pPr marL="514350" indent="-514350">
              <a:buFont typeface="Arial" pitchFamily="34" charset="0"/>
              <a:buAutoNum type="arabicPeriod"/>
              <a:defRPr/>
            </a:pPr>
            <a:r>
              <a:rPr lang="en-GB" dirty="0" err="1"/>
              <a:t>Lliwiau</a:t>
            </a:r>
            <a:endParaRPr lang="en-GB" dirty="0"/>
          </a:p>
          <a:p>
            <a:pPr marL="514350" indent="-514350">
              <a:buFont typeface="Arial" pitchFamily="34" charset="0"/>
              <a:buAutoNum type="arabicPeriod"/>
              <a:defRPr/>
            </a:pPr>
            <a:r>
              <a:rPr lang="en-GB" dirty="0" err="1"/>
              <a:t>Gweadau</a:t>
            </a:r>
            <a:endParaRPr lang="en-GB" dirty="0"/>
          </a:p>
          <a:p>
            <a:pPr marL="514350" indent="-514350">
              <a:buFont typeface="Arial" pitchFamily="34" charset="0"/>
              <a:buAutoNum type="arabicPeriod" startAt="5"/>
              <a:defRPr/>
            </a:pPr>
            <a:r>
              <a:rPr lang="en-GB" dirty="0" err="1"/>
              <a:t>Addurno</a:t>
            </a:r>
            <a:r>
              <a:rPr lang="en-GB" dirty="0"/>
              <a:t> ac </a:t>
            </a:r>
            <a:r>
              <a:rPr lang="en-GB" dirty="0" err="1"/>
              <a:t>ychwanegu</a:t>
            </a:r>
            <a:r>
              <a:rPr lang="en-GB" dirty="0"/>
              <a:t>  </a:t>
            </a:r>
            <a:r>
              <a:rPr lang="en-GB" dirty="0" err="1"/>
              <a:t>garnais</a:t>
            </a:r>
            <a:r>
              <a:rPr lang="en-GB" dirty="0"/>
              <a:t>.    </a:t>
            </a:r>
          </a:p>
        </p:txBody>
      </p:sp>
      <p:pic>
        <p:nvPicPr>
          <p:cNvPr id="25604" name="Picture 5" descr="Chilli Con Car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298" y="2852936"/>
            <a:ext cx="3513137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90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600" dirty="0">
                <a:ea typeface="ヒラギノ角ゴ Pro W3" charset="-128"/>
              </a:rPr>
              <a:t>1. Y </a:t>
            </a:r>
            <a:r>
              <a:rPr lang="en-GB" altLang="en-US" sz="3600" dirty="0" err="1">
                <a:ea typeface="ヒラギノ角ゴ Pro W3" charset="-128"/>
              </a:rPr>
              <a:t>cynhaliad</a:t>
            </a:r>
            <a:r>
              <a:rPr lang="en-GB" altLang="en-US" sz="3600" dirty="0">
                <a:ea typeface="ヒラギノ角ゴ Pro W3" charset="-128"/>
              </a:rPr>
              <a:t>/</a:t>
            </a:r>
            <a:r>
              <a:rPr lang="en-GB" altLang="en-US" sz="3600" dirty="0" err="1">
                <a:ea typeface="ヒラギノ角ゴ Pro W3" charset="-128"/>
              </a:rPr>
              <a:t>cefndir</a:t>
            </a:r>
            <a:endParaRPr lang="en-GB" altLang="en-US" sz="3600" dirty="0">
              <a:ea typeface="ヒラギノ角ゴ Pro W3" charset="-128"/>
            </a:endParaRPr>
          </a:p>
        </p:txBody>
      </p:sp>
      <p:sp>
        <p:nvSpPr>
          <p:cNvPr id="26627" name="Content Placeholder 4"/>
          <p:cNvSpPr>
            <a:spLocks noGrp="1"/>
          </p:cNvSpPr>
          <p:nvPr>
            <p:ph idx="1"/>
          </p:nvPr>
        </p:nvSpPr>
        <p:spPr>
          <a:xfrm>
            <a:off x="457200" y="2204864"/>
            <a:ext cx="5122912" cy="3921299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GB" altLang="en-US" sz="2400" dirty="0" err="1">
                <a:ea typeface="ヒラギノ角ゴ Pro W3" charset="-128"/>
              </a:rPr>
              <a:t>Dyma’r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eitem</a:t>
            </a:r>
            <a:r>
              <a:rPr lang="en-GB" altLang="en-US" sz="2400" dirty="0">
                <a:ea typeface="ヒラギノ角ゴ Pro W3" charset="-128"/>
              </a:rPr>
              <a:t> y </a:t>
            </a:r>
            <a:r>
              <a:rPr lang="en-GB" altLang="en-US" sz="2400" dirty="0" err="1">
                <a:ea typeface="ヒラギノ角ゴ Pro W3" charset="-128"/>
              </a:rPr>
              <a:t>bydd</a:t>
            </a:r>
            <a:r>
              <a:rPr lang="en-GB" altLang="en-US" sz="2400" dirty="0">
                <a:ea typeface="ヒラギノ角ゴ Pro W3" charset="-128"/>
              </a:rPr>
              <a:t> y </a:t>
            </a:r>
            <a:r>
              <a:rPr lang="en-GB" altLang="en-US" sz="2400" dirty="0" err="1">
                <a:ea typeface="ヒラギノ角ゴ Pro W3" charset="-128"/>
              </a:rPr>
              <a:t>bwyd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yn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cael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ei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weini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arno</a:t>
            </a:r>
            <a:r>
              <a:rPr lang="en-GB" altLang="en-US" sz="2400" dirty="0">
                <a:ea typeface="ヒラギノ角ゴ Pro W3" charset="-128"/>
              </a:rPr>
              <a:t>. </a:t>
            </a:r>
            <a:r>
              <a:rPr lang="en-GB" altLang="en-US" sz="2400" dirty="0" err="1">
                <a:ea typeface="ヒラギノ角ゴ Pro W3" charset="-128"/>
              </a:rPr>
              <a:t>Dylech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osgoi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nwyddau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gweini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patrymog</a:t>
            </a:r>
            <a:r>
              <a:rPr lang="en-GB" altLang="en-US" sz="2400" dirty="0">
                <a:ea typeface="ヒラギノ角ゴ Pro W3" charset="-128"/>
              </a:rPr>
              <a:t> neu </a:t>
            </a:r>
            <a:r>
              <a:rPr lang="en-GB" altLang="en-US" sz="2400" dirty="0" err="1">
                <a:ea typeface="ヒラギノ角ゴ Pro W3" charset="-128"/>
              </a:rPr>
              <a:t>liwgar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gan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eu</a:t>
            </a:r>
            <a:r>
              <a:rPr lang="en-GB" altLang="en-US" sz="2400" dirty="0">
                <a:ea typeface="ヒラギノ角ゴ Pro W3" charset="-128"/>
              </a:rPr>
              <a:t> bod </a:t>
            </a:r>
            <a:r>
              <a:rPr lang="en-GB" altLang="en-US" sz="2400" dirty="0" err="1">
                <a:ea typeface="ヒラギノ角ゴ Pro W3" charset="-128"/>
              </a:rPr>
              <a:t>yn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debygol</a:t>
            </a:r>
            <a:r>
              <a:rPr lang="en-GB" altLang="en-US" sz="2400" dirty="0">
                <a:ea typeface="ヒラギノ角ゴ Pro W3" charset="-128"/>
              </a:rPr>
              <a:t> o </a:t>
            </a:r>
            <a:r>
              <a:rPr lang="en-GB" altLang="en-US" sz="2400" dirty="0" err="1">
                <a:ea typeface="ヒラギノ角ゴ Pro W3" charset="-128"/>
              </a:rPr>
              <a:t>gystadlu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gyda’r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bwyd</a:t>
            </a:r>
            <a:r>
              <a:rPr lang="en-GB" altLang="en-US" sz="2400" dirty="0">
                <a:ea typeface="ヒラギノ角ゴ Pro W3" charset="-128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en-GB" altLang="en-US" sz="2400" dirty="0" err="1">
                <a:ea typeface="ヒラギノ角ゴ Pro W3" charset="-128"/>
              </a:rPr>
              <a:t>Hefyd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ystyriwch</a:t>
            </a:r>
            <a:r>
              <a:rPr lang="en-GB" altLang="en-US" sz="2400" dirty="0">
                <a:ea typeface="ヒラギノ角ゴ Pro W3" charset="-128"/>
              </a:rPr>
              <a:t> y </a:t>
            </a:r>
            <a:r>
              <a:rPr lang="en-GB" altLang="en-US" sz="2400" dirty="0" err="1">
                <a:ea typeface="ヒラギノ角ゴ Pro W3" charset="-128"/>
              </a:rPr>
              <a:t>maint</a:t>
            </a:r>
            <a:r>
              <a:rPr lang="en-GB" altLang="en-US" sz="2400" dirty="0">
                <a:ea typeface="ヒラギノ角ゴ Pro W3" charset="-128"/>
              </a:rPr>
              <a:t>; </a:t>
            </a:r>
            <a:r>
              <a:rPr lang="en-GB" altLang="en-US" sz="2400" dirty="0" err="1">
                <a:ea typeface="ヒラギノ角ゴ Pro W3" charset="-128"/>
              </a:rPr>
              <a:t>dylai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fod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yn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gymesur</a:t>
            </a:r>
            <a:r>
              <a:rPr lang="en-GB" altLang="en-US" sz="2400" dirty="0">
                <a:ea typeface="ヒラギノ角ゴ Pro W3" charset="-128"/>
              </a:rPr>
              <a:t> a faint o </a:t>
            </a:r>
            <a:r>
              <a:rPr lang="en-GB" altLang="en-US" sz="2400" dirty="0" err="1">
                <a:ea typeface="ヒラギノ角ゴ Pro W3" charset="-128"/>
              </a:rPr>
              <a:t>fwyd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sy’n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cael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ei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weini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arno</a:t>
            </a:r>
            <a:r>
              <a:rPr lang="en-GB" altLang="en-US" sz="2400" dirty="0">
                <a:ea typeface="ヒラギノ角ゴ Pro W3" charset="-128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en-GB" altLang="en-US" sz="2400" dirty="0" err="1">
                <a:ea typeface="ヒラギノ角ゴ Pro W3" charset="-128"/>
              </a:rPr>
              <a:t>Dyma</a:t>
            </a:r>
            <a:r>
              <a:rPr lang="en-GB" altLang="en-US" sz="2400" dirty="0">
                <a:ea typeface="ヒラギノ角ゴ Pro W3" charset="-128"/>
              </a:rPr>
              <a:t> pam </a:t>
            </a:r>
            <a:r>
              <a:rPr lang="en-GB" altLang="en-US" sz="2400" dirty="0" err="1">
                <a:ea typeface="ヒラギノ角ゴ Pro W3" charset="-128"/>
              </a:rPr>
              <a:t>mae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pobl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broffesiynol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yn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defnyddio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cefndir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niwtral</a:t>
            </a:r>
            <a:r>
              <a:rPr lang="en-GB" altLang="en-US" sz="2400" dirty="0">
                <a:ea typeface="ヒラギノ角ゴ Pro W3" charset="-128"/>
              </a:rPr>
              <a:t>, </a:t>
            </a:r>
            <a:r>
              <a:rPr lang="en-GB" altLang="en-US" sz="2400" dirty="0" err="1">
                <a:ea typeface="ヒラギノ角ゴ Pro W3" charset="-128"/>
              </a:rPr>
              <a:t>plaen</a:t>
            </a:r>
            <a:r>
              <a:rPr lang="en-GB" altLang="en-US" sz="2400" dirty="0">
                <a:ea typeface="ヒラギノ角ゴ Pro W3" charset="-128"/>
              </a:rPr>
              <a:t>, </a:t>
            </a:r>
            <a:r>
              <a:rPr lang="en-GB" altLang="en-US" sz="2400" dirty="0" err="1">
                <a:ea typeface="ヒラギノ角ゴ Pro W3" charset="-128"/>
              </a:rPr>
              <a:t>tywyll</a:t>
            </a:r>
            <a:r>
              <a:rPr lang="en-GB" altLang="en-US" sz="2400" dirty="0">
                <a:ea typeface="ヒラギノ角ゴ Pro W3" charset="-128"/>
              </a:rPr>
              <a:t> neu </a:t>
            </a:r>
            <a:r>
              <a:rPr lang="en-GB" altLang="en-US" sz="2400" dirty="0" err="1">
                <a:ea typeface="ヒラギノ角ゴ Pro W3" charset="-128"/>
              </a:rPr>
              <a:t>wyn</a:t>
            </a:r>
            <a:r>
              <a:rPr lang="en-GB" altLang="en-US" sz="2400" dirty="0">
                <a:ea typeface="ヒラギノ角ゴ Pro W3" charset="-128"/>
              </a:rPr>
              <a:t>.</a:t>
            </a: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6" t="10407" r="12607"/>
          <a:stretch/>
        </p:blipFill>
        <p:spPr bwMode="auto">
          <a:xfrm>
            <a:off x="5796136" y="1401288"/>
            <a:ext cx="3162299" cy="176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Thai Lamb Curry - Slow Cooker Ver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56992"/>
            <a:ext cx="3162300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77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600" dirty="0">
                <a:ea typeface="ヒラギノ角ゴ Pro W3" charset="-128"/>
              </a:rPr>
              <a:t>2. Y </a:t>
            </a:r>
            <a:r>
              <a:rPr lang="en-GB" altLang="en-US" sz="3600" dirty="0" err="1">
                <a:ea typeface="ヒラギノ角ゴ Pro W3" charset="-128"/>
              </a:rPr>
              <a:t>canolbwynt</a:t>
            </a:r>
            <a:endParaRPr lang="en-GB" altLang="en-US" sz="3600" dirty="0">
              <a:ea typeface="ヒラギノ角ゴ Pro W3" charset="-128"/>
            </a:endParaRPr>
          </a:p>
        </p:txBody>
      </p:sp>
      <p:sp>
        <p:nvSpPr>
          <p:cNvPr id="27651" name="Content Placeholder 4"/>
          <p:cNvSpPr>
            <a:spLocks noGrp="1"/>
          </p:cNvSpPr>
          <p:nvPr>
            <p:ph idx="1"/>
          </p:nvPr>
        </p:nvSpPr>
        <p:spPr>
          <a:xfrm>
            <a:off x="457201" y="2204864"/>
            <a:ext cx="4258815" cy="3921299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GB" altLang="en-US" sz="2400" dirty="0" err="1">
                <a:ea typeface="ヒラギノ角ゴ Pro W3" charset="-128"/>
              </a:rPr>
              <a:t>Dyma’r</a:t>
            </a:r>
            <a:r>
              <a:rPr lang="en-GB" altLang="en-US" sz="2400" dirty="0">
                <a:ea typeface="ヒラギノ角ゴ Pro W3" charset="-128"/>
              </a:rPr>
              <a:t> man </a:t>
            </a:r>
            <a:r>
              <a:rPr lang="en-GB" altLang="en-US" sz="2400" dirty="0" err="1">
                <a:ea typeface="ヒラギノ角ゴ Pro W3" charset="-128"/>
              </a:rPr>
              <a:t>ar</a:t>
            </a:r>
            <a:r>
              <a:rPr lang="en-GB" altLang="en-US" sz="2400" dirty="0">
                <a:ea typeface="ヒラギノ角ゴ Pro W3" charset="-128"/>
              </a:rPr>
              <a:t> y </a:t>
            </a:r>
            <a:r>
              <a:rPr lang="en-GB" altLang="en-US" sz="2400" dirty="0" err="1">
                <a:ea typeface="ヒラギノ角ゴ Pro W3" charset="-128"/>
              </a:rPr>
              <a:t>llestr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sydd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fwyaf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diddorol</a:t>
            </a:r>
            <a:r>
              <a:rPr lang="en-GB" altLang="en-US" sz="2400" dirty="0">
                <a:ea typeface="ヒラギノ角ゴ Pro W3" charset="-128"/>
              </a:rPr>
              <a:t> ac </a:t>
            </a:r>
            <a:r>
              <a:rPr lang="en-GB" altLang="en-US" sz="2400" dirty="0" err="1">
                <a:ea typeface="ヒラギノ角ゴ Pro W3" charset="-128"/>
              </a:rPr>
              <a:t>i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ble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mae’r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llygad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yn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cael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ei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dynnu’n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naturiol</a:t>
            </a:r>
            <a:r>
              <a:rPr lang="en-GB" altLang="en-US" sz="2400" dirty="0">
                <a:ea typeface="ヒラギノ角ゴ Pro W3" charset="-128"/>
              </a:rPr>
              <a:t>. </a:t>
            </a:r>
            <a:r>
              <a:rPr lang="en-GB" altLang="en-US" sz="2400" dirty="0" err="1">
                <a:ea typeface="ヒラギノ角ゴ Pro W3" charset="-128"/>
              </a:rPr>
              <a:t>Gallai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fod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yr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elfen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uchaf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neu’r</a:t>
            </a:r>
            <a:r>
              <a:rPr lang="en-GB" altLang="en-US" sz="2400" dirty="0">
                <a:ea typeface="ヒラギノ角ゴ Pro W3" charset="-128"/>
              </a:rPr>
              <a:t> man </a:t>
            </a:r>
            <a:r>
              <a:rPr lang="en-GB" altLang="en-US" sz="2400" dirty="0" err="1">
                <a:ea typeface="ヒラギノ角ゴ Pro W3" charset="-128"/>
              </a:rPr>
              <a:t>gyda’r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mwyaf</a:t>
            </a:r>
            <a:r>
              <a:rPr lang="en-GB" altLang="en-US" sz="2400" dirty="0">
                <a:ea typeface="ヒラギノ角ゴ Pro W3" charset="-128"/>
              </a:rPr>
              <a:t> o </a:t>
            </a:r>
            <a:r>
              <a:rPr lang="en-GB" altLang="en-US" sz="2400" dirty="0" err="1">
                <a:ea typeface="ヒラギノ角ゴ Pro W3" charset="-128"/>
              </a:rPr>
              <a:t>fwyd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arno</a:t>
            </a:r>
            <a:r>
              <a:rPr lang="en-GB" altLang="en-US" sz="2400" dirty="0">
                <a:ea typeface="ヒラギノ角ゴ Pro W3" charset="-128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en-GB" altLang="en-US" sz="2400" dirty="0">
                <a:ea typeface="ヒラギノ角ゴ Pro W3" charset="-128"/>
              </a:rPr>
              <a:t>Mae </a:t>
            </a:r>
            <a:r>
              <a:rPr lang="en-GB" altLang="en-US" sz="2400" dirty="0" err="1">
                <a:ea typeface="ヒラギノ角ゴ Pro W3" charset="-128"/>
              </a:rPr>
              <a:t>rhan</a:t>
            </a:r>
            <a:r>
              <a:rPr lang="en-GB" altLang="en-US" sz="2400" dirty="0">
                <a:ea typeface="ヒラギノ角ゴ Pro W3" charset="-128"/>
              </a:rPr>
              <a:t> hon y </a:t>
            </a:r>
            <a:r>
              <a:rPr lang="en-GB" altLang="en-US" sz="2400" dirty="0" err="1">
                <a:ea typeface="ヒラギノ角ゴ Pro W3" charset="-128"/>
              </a:rPr>
              <a:t>ddysgl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yn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aml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yn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cynnwys</a:t>
            </a:r>
            <a:r>
              <a:rPr lang="en-GB" altLang="en-US" sz="2400" dirty="0">
                <a:ea typeface="ヒラギノ角ゴ Pro W3" charset="-128"/>
              </a:rPr>
              <a:t> cig, </a:t>
            </a:r>
            <a:r>
              <a:rPr lang="en-GB" altLang="en-US" sz="2400" dirty="0" err="1">
                <a:ea typeface="ヒラギノ角ゴ Pro W3" charset="-128"/>
              </a:rPr>
              <a:t>pysgod</a:t>
            </a:r>
            <a:r>
              <a:rPr lang="en-GB" altLang="en-US" sz="2400" dirty="0">
                <a:ea typeface="ヒラギノ角ゴ Pro W3" charset="-128"/>
              </a:rPr>
              <a:t> neu </a:t>
            </a:r>
            <a:r>
              <a:rPr lang="en-GB" altLang="en-US" sz="2400" dirty="0" err="1">
                <a:ea typeface="ヒラギノ角ゴ Pro W3" charset="-128"/>
              </a:rPr>
              <a:t>brotein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arall</a:t>
            </a:r>
            <a:r>
              <a:rPr lang="en-GB" altLang="en-US" sz="2400" dirty="0">
                <a:ea typeface="ヒラギノ角ゴ Pro W3" charset="-128"/>
              </a:rPr>
              <a:t>.</a:t>
            </a:r>
          </a:p>
        </p:txBody>
      </p:sp>
      <p:pic>
        <p:nvPicPr>
          <p:cNvPr id="23554" name="Picture 2" descr="Image result for welsh lam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59"/>
          <a:stretch/>
        </p:blipFill>
        <p:spPr bwMode="auto">
          <a:xfrm>
            <a:off x="4889518" y="2370187"/>
            <a:ext cx="3972851" cy="393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04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600" dirty="0">
                <a:ea typeface="ヒラギノ角ゴ Pro W3" charset="-128"/>
              </a:rPr>
              <a:t>3. </a:t>
            </a:r>
            <a:r>
              <a:rPr lang="en-GB" altLang="en-US" dirty="0" err="1">
                <a:ea typeface="ヒラギノ角ゴ Pro W3" charset="-128"/>
              </a:rPr>
              <a:t>Lliw</a:t>
            </a:r>
            <a:endParaRPr lang="en-GB" altLang="en-US" sz="3600" dirty="0">
              <a:ea typeface="ヒラギノ角ゴ Pro W3" charset="-128"/>
            </a:endParaRPr>
          </a:p>
        </p:txBody>
      </p:sp>
      <p:sp>
        <p:nvSpPr>
          <p:cNvPr id="28675" name="Content Placeholder 4"/>
          <p:cNvSpPr>
            <a:spLocks noGrp="1"/>
          </p:cNvSpPr>
          <p:nvPr>
            <p:ph idx="1"/>
          </p:nvPr>
        </p:nvSpPr>
        <p:spPr>
          <a:xfrm>
            <a:off x="467544" y="2143856"/>
            <a:ext cx="4618856" cy="3921299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GB" altLang="en-US" sz="2400" dirty="0">
                <a:ea typeface="ヒラギノ角ゴ Pro W3" charset="-128"/>
              </a:rPr>
              <a:t> Gall </a:t>
            </a:r>
            <a:r>
              <a:rPr lang="en-GB" altLang="en-US" sz="2400" dirty="0" err="1">
                <a:ea typeface="ヒラギノ角ゴ Pro W3" charset="-128"/>
              </a:rPr>
              <a:t>lliwiau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ddylanwadu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ar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sut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rydyn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ni’n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gweld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bwyd</a:t>
            </a:r>
            <a:r>
              <a:rPr lang="en-GB" altLang="en-US" sz="2400" dirty="0">
                <a:ea typeface="ヒラギノ角ゴ Pro W3" charset="-128"/>
              </a:rPr>
              <a:t>:</a:t>
            </a:r>
          </a:p>
          <a:p>
            <a:pPr marL="0" indent="0">
              <a:buFont typeface="Arial" pitchFamily="34" charset="0"/>
              <a:buNone/>
            </a:pPr>
            <a:r>
              <a:rPr lang="en-GB" altLang="en-US" sz="2400" dirty="0">
                <a:ea typeface="ヒラギノ角ゴ Pro W3" charset="-128"/>
              </a:rPr>
              <a:t>Mae </a:t>
            </a:r>
            <a:r>
              <a:rPr lang="en-GB" altLang="en-US" sz="2400" dirty="0" err="1">
                <a:ea typeface="ヒラギノ角ゴ Pro W3" charset="-128"/>
              </a:rPr>
              <a:t>coch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yn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cynyrchioli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angerdd</a:t>
            </a:r>
            <a:r>
              <a:rPr lang="en-GB" altLang="en-US" sz="2400" dirty="0">
                <a:ea typeface="ヒラギノ角ゴ Pro W3" charset="-128"/>
              </a:rPr>
              <a:t> a </a:t>
            </a:r>
            <a:r>
              <a:rPr lang="en-GB" altLang="en-US" sz="2400" dirty="0" err="1">
                <a:ea typeface="ヒラギノ角ゴ Pro W3" charset="-128"/>
              </a:rPr>
              <a:t>chyffro,mae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gwyrdd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yn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oeri</a:t>
            </a:r>
            <a:r>
              <a:rPr lang="en-GB" altLang="en-US" sz="2400" dirty="0">
                <a:ea typeface="ヒラギノ角ゴ Pro W3" charset="-128"/>
              </a:rPr>
              <a:t> ac </a:t>
            </a:r>
            <a:r>
              <a:rPr lang="en-GB" altLang="en-US" sz="2400" dirty="0" err="1">
                <a:ea typeface="ヒラギノ角ゴ Pro W3" charset="-128"/>
              </a:rPr>
              <a:t>yn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tawelu</a:t>
            </a:r>
            <a:r>
              <a:rPr lang="en-GB" altLang="en-US" sz="2400" dirty="0">
                <a:ea typeface="ヒラギノ角ゴ Pro W3" charset="-128"/>
              </a:rPr>
              <a:t>, </a:t>
            </a:r>
            <a:r>
              <a:rPr lang="en-GB" altLang="en-US" sz="2400" dirty="0" err="1">
                <a:ea typeface="ヒラギノ角ゴ Pro W3" charset="-128"/>
              </a:rPr>
              <a:t>tra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bo</a:t>
            </a:r>
            <a:r>
              <a:rPr lang="en-GB" altLang="en-US" sz="2400" dirty="0">
                <a:ea typeface="ヒラギノ角ゴ Pro W3" charset="-128"/>
              </a:rPr>
              <a:t> du </a:t>
            </a:r>
            <a:r>
              <a:rPr lang="en-GB" altLang="en-US" sz="2400" dirty="0" err="1">
                <a:ea typeface="ヒラギノ角ゴ Pro W3" charset="-128"/>
              </a:rPr>
              <a:t>yn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dangos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steil</a:t>
            </a:r>
            <a:r>
              <a:rPr lang="en-GB" altLang="en-US" sz="2400" dirty="0">
                <a:ea typeface="ヒラギノ角ゴ Pro W3" charset="-128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en-GB" altLang="en-US" sz="2400" dirty="0" err="1">
                <a:ea typeface="ヒラギノ角ゴ Pro W3" charset="-128"/>
              </a:rPr>
              <a:t>Mae’n</a:t>
            </a:r>
            <a:r>
              <a:rPr lang="en-GB" altLang="en-US" sz="2400" dirty="0">
                <a:ea typeface="ヒラギノ角ゴ Pro W3" charset="-128"/>
              </a:rPr>
              <a:t> well </a:t>
            </a:r>
            <a:r>
              <a:rPr lang="en-GB" altLang="en-US" sz="2400" dirty="0" err="1">
                <a:ea typeface="ヒラギノ角ゴ Pro W3" charset="-128"/>
              </a:rPr>
              <a:t>osgoi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glas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gan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ei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fod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yn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gallu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difetha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archwaeth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bwyd</a:t>
            </a:r>
            <a:r>
              <a:rPr lang="en-GB" altLang="en-US" sz="2400" dirty="0">
                <a:ea typeface="ヒラギノ角ゴ Pro W3" charset="-128"/>
              </a:rPr>
              <a:t>, ac felly </a:t>
            </a:r>
            <a:r>
              <a:rPr lang="en-GB" altLang="en-US" sz="2400" dirty="0" err="1">
                <a:ea typeface="ヒラギノ角ゴ Pro W3" charset="-128"/>
              </a:rPr>
              <a:t>nid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oes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llawer</a:t>
            </a:r>
            <a:r>
              <a:rPr lang="en-GB" altLang="en-US" sz="2400" dirty="0">
                <a:ea typeface="ヒラギノ角ゴ Pro W3" charset="-128"/>
              </a:rPr>
              <a:t> o </a:t>
            </a:r>
            <a:r>
              <a:rPr lang="en-GB" altLang="en-US" sz="2400" dirty="0" err="1">
                <a:ea typeface="ヒラギノ角ゴ Pro W3" charset="-128"/>
              </a:rPr>
              <a:t>fwytai’n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gweini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bwyd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ar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blatiau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glas</a:t>
            </a:r>
            <a:r>
              <a:rPr lang="en-GB" altLang="en-US" sz="2400" dirty="0">
                <a:ea typeface="ヒラギノ角ゴ Pro W3" charset="-128"/>
              </a:rPr>
              <a:t>.</a:t>
            </a:r>
          </a:p>
        </p:txBody>
      </p:sp>
      <p:pic>
        <p:nvPicPr>
          <p:cNvPr id="28676" name="Picture 5" descr="http://www.eatwelshlambandwelshbeef.com/application/files/cache/400a7dffef33a82bdddef3bfcbb417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709987" cy="495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05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600" dirty="0">
                <a:ea typeface="ヒラギノ角ゴ Pro W3" charset="-128"/>
              </a:rPr>
              <a:t>3. </a:t>
            </a:r>
            <a:r>
              <a:rPr lang="en-GB" altLang="en-US" sz="3600" dirty="0" err="1">
                <a:ea typeface="ヒラギノ角ゴ Pro W3" charset="-128"/>
              </a:rPr>
              <a:t>Lliw</a:t>
            </a:r>
            <a:endParaRPr lang="en-GB" altLang="en-US" sz="3600" dirty="0">
              <a:ea typeface="ヒラギノ角ゴ Pro W3" charset="-128"/>
            </a:endParaRPr>
          </a:p>
        </p:txBody>
      </p:sp>
      <p:sp>
        <p:nvSpPr>
          <p:cNvPr id="29699" name="Content Placeholder 4"/>
          <p:cNvSpPr>
            <a:spLocks noGrp="1"/>
          </p:cNvSpPr>
          <p:nvPr>
            <p:ph idx="1"/>
          </p:nvPr>
        </p:nvSpPr>
        <p:spPr>
          <a:xfrm>
            <a:off x="457200" y="2204864"/>
            <a:ext cx="4114800" cy="3921299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GB" altLang="en-US" sz="2400" dirty="0">
                <a:ea typeface="ヒラギノ角ゴ Pro W3" charset="-128"/>
              </a:rPr>
              <a:t>Mae </a:t>
            </a:r>
            <a:r>
              <a:rPr lang="en-GB" altLang="en-US" sz="2400" dirty="0" err="1">
                <a:ea typeface="ヒラギノ角ゴ Pro W3" charset="-128"/>
              </a:rPr>
              <a:t>defnyddio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llysiau</a:t>
            </a:r>
            <a:r>
              <a:rPr lang="en-GB" altLang="en-US" sz="2400" dirty="0">
                <a:ea typeface="ヒラギノ角ゴ Pro W3" charset="-128"/>
              </a:rPr>
              <a:t> o </a:t>
            </a:r>
            <a:r>
              <a:rPr lang="en-GB" altLang="en-US" sz="2400" dirty="0" err="1">
                <a:ea typeface="ヒラギノ角ゴ Pro W3" charset="-128"/>
              </a:rPr>
              <a:t>wahanol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liwiau</a:t>
            </a:r>
            <a:r>
              <a:rPr lang="en-GB" altLang="en-US" sz="2400" dirty="0">
                <a:ea typeface="ヒラギノ角ゴ Pro W3" charset="-128"/>
              </a:rPr>
              <a:t> a </a:t>
            </a:r>
            <a:r>
              <a:rPr lang="en-GB" altLang="en-US" sz="2400" dirty="0" err="1">
                <a:ea typeface="ヒラギノ角ゴ Pro W3" charset="-128"/>
              </a:rPr>
              <a:t>siapau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yn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bwysig</a:t>
            </a:r>
            <a:r>
              <a:rPr lang="en-GB" altLang="en-US" sz="2400" dirty="0">
                <a:ea typeface="ヒラギノ角ゴ Pro W3" charset="-128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endParaRPr lang="en-GB" altLang="en-US" sz="2400" dirty="0">
              <a:ea typeface="ヒラギノ角ゴ Pro W3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en-GB" altLang="en-US" sz="2400" dirty="0" err="1">
                <a:ea typeface="ヒラギノ角ゴ Pro W3" charset="-128"/>
              </a:rPr>
              <a:t>Cofiwch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eu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trefnu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fel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nad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ydyn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nhw’n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cuddio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elfennau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eraill</a:t>
            </a:r>
            <a:r>
              <a:rPr lang="en-GB" altLang="en-US" sz="2400" dirty="0">
                <a:ea typeface="ヒラギノ角ゴ Pro W3" charset="-128"/>
              </a:rPr>
              <a:t> y </a:t>
            </a:r>
            <a:r>
              <a:rPr lang="en-GB" altLang="en-US" sz="2400" dirty="0" err="1">
                <a:ea typeface="ヒラギノ角ゴ Pro W3" charset="-128"/>
              </a:rPr>
              <a:t>pryd</a:t>
            </a:r>
            <a:r>
              <a:rPr lang="en-GB" altLang="en-US" sz="2400" dirty="0">
                <a:ea typeface="ヒラギノ角ゴ Pro W3" charset="-128"/>
              </a:rPr>
              <a:t>.</a:t>
            </a:r>
          </a:p>
        </p:txBody>
      </p:sp>
      <p:pic>
        <p:nvPicPr>
          <p:cNvPr id="29700" name="Picture 7" descr="http://www.simplybeefandlamb.co.uk/sites/default/files/styles/recipe-lead/public/recipes/Fillet-steaks-with-tarragon-and-shallot-butter.png?itok=iYvRy15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397" y="2060848"/>
            <a:ext cx="4159777" cy="212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896" y="4533903"/>
            <a:ext cx="4092778" cy="1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50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8" descr="http://www.eatwelshlambandwelshbeef.com/application/files/cache/fc73544660eda98790d4135ba6b24b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t="6763" r="-578" b="6763"/>
          <a:stretch/>
        </p:blipFill>
        <p:spPr bwMode="auto">
          <a:xfrm>
            <a:off x="5078012" y="1340768"/>
            <a:ext cx="2500768" cy="288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600" dirty="0">
                <a:ea typeface="ヒラギノ角ゴ Pro W3" charset="-128"/>
              </a:rPr>
              <a:t>4. </a:t>
            </a:r>
            <a:r>
              <a:rPr lang="en-GB" altLang="en-US" sz="3600" dirty="0" err="1">
                <a:ea typeface="ヒラギノ角ゴ Pro W3" charset="-128"/>
              </a:rPr>
              <a:t>Gweadau</a:t>
            </a:r>
            <a:endParaRPr lang="en-GB" altLang="en-US" sz="3600" dirty="0">
              <a:ea typeface="ヒラギノ角ゴ Pro W3" charset="-128"/>
            </a:endParaRPr>
          </a:p>
        </p:txBody>
      </p:sp>
      <p:sp>
        <p:nvSpPr>
          <p:cNvPr id="30723" name="Content Placeholder 4"/>
          <p:cNvSpPr>
            <a:spLocks noGrp="1"/>
          </p:cNvSpPr>
          <p:nvPr>
            <p:ph idx="1"/>
          </p:nvPr>
        </p:nvSpPr>
        <p:spPr>
          <a:xfrm>
            <a:off x="457199" y="2204864"/>
            <a:ext cx="4441031" cy="3921299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GB" altLang="en-US" sz="2400" dirty="0">
                <a:ea typeface="ヒラギノ角ゴ Pro W3" charset="-128"/>
              </a:rPr>
              <a:t>Mae </a:t>
            </a:r>
            <a:r>
              <a:rPr lang="en-GB" altLang="en-US" sz="2400" dirty="0" err="1">
                <a:ea typeface="ヒラギノ角ゴ Pro W3" charset="-128"/>
              </a:rPr>
              <a:t>gweadau’n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chware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rhan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bwysig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yn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ymddangosiad</a:t>
            </a:r>
            <a:r>
              <a:rPr lang="en-GB" altLang="en-US" sz="2400" dirty="0">
                <a:ea typeface="ヒラギノ角ゴ Pro W3" charset="-128"/>
              </a:rPr>
              <a:t> ac </a:t>
            </a:r>
            <a:r>
              <a:rPr lang="en-GB" altLang="en-US" sz="2400" dirty="0" err="1">
                <a:ea typeface="ヒラギノ角ゴ Pro W3" charset="-128"/>
              </a:rPr>
              <a:t>apel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weledol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pryd</a:t>
            </a:r>
            <a:r>
              <a:rPr lang="en-GB" altLang="en-US" sz="2400" dirty="0">
                <a:ea typeface="ヒラギノ角ゴ Pro W3" charset="-128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en-GB" altLang="en-US" sz="2400" dirty="0">
                <a:ea typeface="ヒラギノ角ゴ Pro W3" charset="-128"/>
              </a:rPr>
              <a:t>Mae </a:t>
            </a:r>
            <a:r>
              <a:rPr lang="en-GB" altLang="en-US" sz="2400" dirty="0" err="1">
                <a:ea typeface="ヒラギノ角ゴ Pro W3" charset="-128"/>
              </a:rPr>
              <a:t>gweadau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cyferbyniol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sy’n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cael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eu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gwneud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gan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wanhanol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ddulliau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paratoi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yn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ychwanegu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diddordeb</a:t>
            </a:r>
            <a:r>
              <a:rPr lang="en-GB" altLang="en-US" sz="2400" dirty="0">
                <a:ea typeface="ヒラギノ角ゴ Pro W3" charset="-128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en-GB" altLang="en-US" sz="2400" dirty="0" err="1">
                <a:ea typeface="ヒラギノ角ゴ Pro W3" charset="-128"/>
              </a:rPr>
              <a:t>Cadarn</a:t>
            </a:r>
            <a:r>
              <a:rPr lang="en-GB" altLang="en-US" sz="2400" dirty="0">
                <a:ea typeface="ヒラギノ角ゴ Pro W3" charset="-128"/>
              </a:rPr>
              <a:t>, medal, </a:t>
            </a:r>
            <a:r>
              <a:rPr lang="en-GB" altLang="en-US" sz="2400" dirty="0" err="1">
                <a:ea typeface="ヒラギノ角ゴ Pro W3" charset="-128"/>
              </a:rPr>
              <a:t>llyfn</a:t>
            </a:r>
            <a:r>
              <a:rPr lang="en-GB" altLang="en-US" sz="2400" dirty="0">
                <a:ea typeface="ヒラギノ角ゴ Pro W3" charset="-128"/>
              </a:rPr>
              <a:t>, </a:t>
            </a:r>
            <a:r>
              <a:rPr lang="en-GB" altLang="en-US" sz="2400" dirty="0" err="1">
                <a:ea typeface="ヒラギノ角ゴ Pro W3" charset="-128"/>
              </a:rPr>
              <a:t>gwydn</a:t>
            </a:r>
            <a:r>
              <a:rPr lang="en-GB" altLang="en-US" sz="2400" dirty="0">
                <a:ea typeface="ヒラギノ角ゴ Pro W3" charset="-128"/>
              </a:rPr>
              <a:t> – </a:t>
            </a:r>
            <a:r>
              <a:rPr lang="en-GB" altLang="en-US" sz="2400" dirty="0" err="1">
                <a:ea typeface="ヒラギノ角ゴ Pro W3" charset="-128"/>
              </a:rPr>
              <a:t>meddyliwch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sut</a:t>
            </a:r>
            <a:r>
              <a:rPr lang="en-GB" altLang="en-US" sz="2400" dirty="0">
                <a:ea typeface="ヒラギノ角ゴ Pro W3" charset="-128"/>
              </a:rPr>
              <a:t> y </a:t>
            </a:r>
            <a:r>
              <a:rPr lang="en-GB" altLang="en-US" sz="2400" dirty="0" err="1">
                <a:ea typeface="ヒラギノ角ゴ Pro W3" charset="-128"/>
              </a:rPr>
              <a:t>gallai’r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gweadau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hyn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wella’r</a:t>
            </a:r>
            <a:r>
              <a:rPr lang="en-GB" altLang="en-US" sz="2400" dirty="0">
                <a:ea typeface="ヒラギノ角ゴ Pro W3" charset="-128"/>
              </a:rPr>
              <a:t> </a:t>
            </a:r>
            <a:r>
              <a:rPr lang="en-GB" altLang="en-US" sz="2400" dirty="0" err="1">
                <a:ea typeface="ヒラギノ角ゴ Pro W3" charset="-128"/>
              </a:rPr>
              <a:t>pryd</a:t>
            </a:r>
            <a:r>
              <a:rPr lang="en-GB" altLang="en-US" sz="2400" dirty="0">
                <a:ea typeface="ヒラギノ角ゴ Pro W3" charset="-128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endParaRPr lang="en-GB" altLang="en-US" sz="2400" dirty="0">
              <a:ea typeface="ヒラギノ角ゴ Pro W3" charset="-128"/>
            </a:endParaRPr>
          </a:p>
        </p:txBody>
      </p:sp>
      <p:pic>
        <p:nvPicPr>
          <p:cNvPr id="30724" name="Picture 5" descr="http://www.eatwelshlambandwelshbeef.com/application/files/cache/a34952d49b1683dc431b4a962a9354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4" b="8337"/>
          <a:stretch/>
        </p:blipFill>
        <p:spPr bwMode="auto">
          <a:xfrm>
            <a:off x="6364203" y="3696306"/>
            <a:ext cx="2502065" cy="289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65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600" dirty="0">
                <a:ea typeface="ヒラギノ角ゴ Pro W3" charset="-128"/>
              </a:rPr>
              <a:t>5. </a:t>
            </a:r>
            <a:r>
              <a:rPr lang="en-GB" altLang="en-US" sz="3600" dirty="0" err="1">
                <a:ea typeface="ヒラギノ角ゴ Pro W3" charset="-128"/>
              </a:rPr>
              <a:t>Addurno</a:t>
            </a:r>
            <a:r>
              <a:rPr lang="en-GB" altLang="en-US" sz="3600" dirty="0">
                <a:ea typeface="ヒラギノ角ゴ Pro W3" charset="-128"/>
              </a:rPr>
              <a:t> ac </a:t>
            </a:r>
            <a:r>
              <a:rPr lang="en-GB" altLang="en-US" sz="3600" dirty="0" err="1">
                <a:ea typeface="ヒラギノ角ゴ Pro W3" charset="-128"/>
              </a:rPr>
              <a:t>ychwanegu</a:t>
            </a:r>
            <a:r>
              <a:rPr lang="en-GB" altLang="en-US" sz="3600" dirty="0">
                <a:ea typeface="ヒラギノ角ゴ Pro W3" charset="-128"/>
              </a:rPr>
              <a:t> </a:t>
            </a:r>
            <a:r>
              <a:rPr lang="en-GB" altLang="en-US" sz="3600" dirty="0" err="1">
                <a:ea typeface="ヒラギノ角ゴ Pro W3" charset="-128"/>
              </a:rPr>
              <a:t>garnais</a:t>
            </a:r>
            <a:endParaRPr lang="en-GB" altLang="en-US" sz="3600" dirty="0">
              <a:ea typeface="ヒラギノ角ゴ Pro W3" charset="-128"/>
            </a:endParaRPr>
          </a:p>
        </p:txBody>
      </p:sp>
      <p:sp>
        <p:nvSpPr>
          <p:cNvPr id="31747" name="Content Placeholder 4"/>
          <p:cNvSpPr>
            <a:spLocks noGrp="1"/>
          </p:cNvSpPr>
          <p:nvPr>
            <p:ph idx="1"/>
          </p:nvPr>
        </p:nvSpPr>
        <p:spPr>
          <a:xfrm>
            <a:off x="457200" y="2204864"/>
            <a:ext cx="5122912" cy="3921299"/>
          </a:xfrm>
        </p:spPr>
        <p:txBody>
          <a:bodyPr/>
          <a:lstStyle/>
          <a:p>
            <a:r>
              <a:rPr lang="en-GB" altLang="en-US" sz="2200" dirty="0" err="1">
                <a:ea typeface="ヒラギノ角ゴ Pro W3" charset="-128"/>
              </a:rPr>
              <a:t>Mae’r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cyffyrddiadau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olaf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yn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cynyddu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apel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gweledol</a:t>
            </a:r>
            <a:r>
              <a:rPr lang="en-GB" altLang="en-US" sz="2200" dirty="0">
                <a:ea typeface="ヒラギノ角ゴ Pro W3" charset="-128"/>
              </a:rPr>
              <a:t> – </a:t>
            </a:r>
            <a:r>
              <a:rPr lang="en-GB" altLang="en-US" sz="2200" dirty="0" err="1">
                <a:ea typeface="ヒラギノ角ゴ Pro W3" charset="-128"/>
              </a:rPr>
              <a:t>platiau</a:t>
            </a:r>
            <a:r>
              <a:rPr lang="en-GB" altLang="en-US" sz="2200" dirty="0">
                <a:ea typeface="ヒラギノ角ゴ Pro W3" charset="-128"/>
              </a:rPr>
              <a:t>, </a:t>
            </a:r>
            <a:r>
              <a:rPr lang="en-GB" altLang="en-US" sz="2200" dirty="0" err="1">
                <a:ea typeface="ヒラギノ角ゴ Pro W3" charset="-128"/>
              </a:rPr>
              <a:t>byrddau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torri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pren</a:t>
            </a:r>
            <a:r>
              <a:rPr lang="en-GB" altLang="en-US" sz="2200" dirty="0">
                <a:ea typeface="ヒラギノ角ゴ Pro W3" charset="-128"/>
              </a:rPr>
              <a:t>, </a:t>
            </a:r>
            <a:r>
              <a:rPr lang="en-GB" altLang="en-US" sz="2200" dirty="0" err="1">
                <a:ea typeface="ヒラギノ角ゴ Pro W3" charset="-128"/>
              </a:rPr>
              <a:t>llechi</a:t>
            </a:r>
            <a:r>
              <a:rPr lang="en-GB" altLang="en-US" sz="2200" dirty="0">
                <a:ea typeface="ヒラギノ角ゴ Pro W3" charset="-128"/>
              </a:rPr>
              <a:t> ag </a:t>
            </a:r>
            <a:r>
              <a:rPr lang="en-GB" altLang="en-US" sz="2200" dirty="0" err="1">
                <a:ea typeface="ヒラギノ角ゴ Pro W3" charset="-128"/>
              </a:rPr>
              <a:t>ati</a:t>
            </a:r>
            <a:r>
              <a:rPr lang="en-GB" altLang="en-US" sz="2200" dirty="0">
                <a:ea typeface="ヒラギノ角ゴ Pro W3" charset="-128"/>
              </a:rPr>
              <a:t>.</a:t>
            </a:r>
          </a:p>
          <a:p>
            <a:r>
              <a:rPr lang="en-GB" altLang="en-US" sz="2200" dirty="0" err="1">
                <a:ea typeface="ヒラギノ角ゴ Pro W3" charset="-128"/>
              </a:rPr>
              <a:t>Edrychwch</a:t>
            </a:r>
            <a:r>
              <a:rPr lang="en-GB" altLang="en-US" sz="2200" dirty="0">
                <a:ea typeface="ヒラギノ角ゴ Pro W3" charset="-128"/>
              </a:rPr>
              <a:t> am </a:t>
            </a:r>
            <a:r>
              <a:rPr lang="en-GB" altLang="en-US" sz="2200" dirty="0" err="1">
                <a:ea typeface="ヒラギノ角ゴ Pro W3" charset="-128"/>
              </a:rPr>
              <a:t>bethau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mewn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siopau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elusen</a:t>
            </a:r>
            <a:r>
              <a:rPr lang="en-GB" altLang="en-US" sz="2200" dirty="0">
                <a:ea typeface="ヒラギノ角ゴ Pro W3" charset="-128"/>
              </a:rPr>
              <a:t>, </a:t>
            </a:r>
            <a:r>
              <a:rPr lang="en-GB" altLang="en-US" sz="2200" dirty="0" err="1">
                <a:ea typeface="ヒラギノ角ゴ Pro W3" charset="-128"/>
              </a:rPr>
              <a:t>gwerthiant</a:t>
            </a:r>
            <a:r>
              <a:rPr lang="en-GB" altLang="en-US" sz="2200" dirty="0">
                <a:ea typeface="ヒラギノ角ゴ Pro W3" charset="-128"/>
              </a:rPr>
              <a:t> cist car! </a:t>
            </a:r>
          </a:p>
          <a:p>
            <a:r>
              <a:rPr lang="en-GB" altLang="en-US" sz="2200" dirty="0" err="1">
                <a:ea typeface="ヒラギノ角ゴ Pro W3" charset="-128"/>
              </a:rPr>
              <a:t>Dylai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garnais</a:t>
            </a:r>
            <a:r>
              <a:rPr lang="en-GB" altLang="en-US" sz="2200" dirty="0">
                <a:ea typeface="ヒラギノ角ゴ Pro W3" charset="-128"/>
              </a:rPr>
              <a:t> neu </a:t>
            </a:r>
            <a:r>
              <a:rPr lang="en-GB" altLang="en-US" sz="2200" dirty="0" err="1">
                <a:ea typeface="ヒラギノ角ゴ Pro W3" charset="-128"/>
              </a:rPr>
              <a:t>dechnegau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addurno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fod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yn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ymarferol</a:t>
            </a:r>
            <a:r>
              <a:rPr lang="en-GB" altLang="en-US" sz="2200" dirty="0">
                <a:ea typeface="ヒラギノ角ゴ Pro W3" charset="-128"/>
              </a:rPr>
              <a:t> a </a:t>
            </a:r>
            <a:r>
              <a:rPr lang="en-GB" altLang="en-US" sz="2200" dirty="0" err="1">
                <a:ea typeface="ヒラギノ角ゴ Pro W3" charset="-128"/>
              </a:rPr>
              <a:t>bwytadwy</a:t>
            </a:r>
            <a:r>
              <a:rPr lang="en-GB" altLang="en-US" sz="2200" dirty="0">
                <a:ea typeface="ヒラギノ角ゴ Pro W3" charset="-128"/>
              </a:rPr>
              <a:t>.</a:t>
            </a:r>
          </a:p>
          <a:p>
            <a:r>
              <a:rPr lang="en-GB" altLang="en-US" sz="2200" dirty="0" err="1">
                <a:ea typeface="ヒラギノ角ゴ Pro W3" charset="-128"/>
              </a:rPr>
              <a:t>Dyle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nhw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ychwanegu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lliw</a:t>
            </a:r>
            <a:r>
              <a:rPr lang="en-GB" altLang="en-US" sz="2200" dirty="0">
                <a:ea typeface="ヒラギノ角ゴ Pro W3" charset="-128"/>
              </a:rPr>
              <a:t> a </a:t>
            </a:r>
            <a:r>
              <a:rPr lang="en-GB" altLang="en-US" sz="2200" dirty="0" err="1">
                <a:ea typeface="ヒラギノ角ゴ Pro W3" charset="-128"/>
              </a:rPr>
              <a:t>gwead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cyferbyniol</a:t>
            </a:r>
            <a:r>
              <a:rPr lang="en-GB" altLang="en-US" sz="2200" dirty="0">
                <a:ea typeface="ヒラギノ角ゴ Pro W3" charset="-128"/>
              </a:rPr>
              <a:t> a </a:t>
            </a:r>
            <a:r>
              <a:rPr lang="en-GB" altLang="en-US" sz="2200" dirty="0" err="1">
                <a:ea typeface="ヒラギノ角ゴ Pro W3" charset="-128"/>
              </a:rPr>
              <a:t>dyle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nhw</a:t>
            </a:r>
            <a:r>
              <a:rPr lang="en-GB" altLang="en-US" sz="2200" dirty="0">
                <a:ea typeface="ヒラギノ角ゴ Pro W3" charset="-128"/>
              </a:rPr>
              <a:t> bob </a:t>
            </a:r>
            <a:r>
              <a:rPr lang="en-GB" altLang="en-US" sz="2200" dirty="0" err="1">
                <a:ea typeface="ヒラギノ角ゴ Pro W3" charset="-128"/>
              </a:rPr>
              <a:t>amser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gyfoethogi</a:t>
            </a:r>
            <a:r>
              <a:rPr lang="en-GB" altLang="en-US" sz="2200" dirty="0">
                <a:ea typeface="ヒラギノ角ゴ Pro W3" charset="-128"/>
              </a:rPr>
              <a:t> ac </a:t>
            </a:r>
            <a:r>
              <a:rPr lang="en-GB" altLang="en-US" sz="2200" dirty="0" err="1">
                <a:ea typeface="ヒラギノ角ゴ Pro W3" charset="-128"/>
              </a:rPr>
              <a:t>ychwanegu</a:t>
            </a:r>
            <a:r>
              <a:rPr lang="en-GB" altLang="en-US" sz="2200" dirty="0">
                <a:ea typeface="ヒラギノ角ゴ Pro W3" charset="-128"/>
              </a:rPr>
              <a:t> </a:t>
            </a:r>
            <a:r>
              <a:rPr lang="en-GB" altLang="en-US" sz="2200" dirty="0" err="1">
                <a:ea typeface="ヒラギノ角ゴ Pro W3" charset="-128"/>
              </a:rPr>
              <a:t>blas</a:t>
            </a:r>
            <a:r>
              <a:rPr lang="en-GB" altLang="en-US" sz="2200" dirty="0">
                <a:ea typeface="ヒラギノ角ゴ Pro W3" charset="-128"/>
              </a:rPr>
              <a:t> at </a:t>
            </a:r>
            <a:r>
              <a:rPr lang="en-GB" altLang="en-US" sz="2200" dirty="0" err="1">
                <a:ea typeface="ヒラギノ角ゴ Pro W3" charset="-128"/>
              </a:rPr>
              <a:t>fwyd</a:t>
            </a:r>
            <a:r>
              <a:rPr lang="en-GB" altLang="en-US" sz="2200" dirty="0">
                <a:ea typeface="ヒラギノ角ゴ Pro W3" charset="-128"/>
              </a:rPr>
              <a:t>.</a:t>
            </a:r>
          </a:p>
        </p:txBody>
      </p:sp>
      <p:pic>
        <p:nvPicPr>
          <p:cNvPr id="5" name="Picture 4" descr="https://encrypted-tbn2.gstatic.com/images?q=tbn:ANd9GcT99g17h2Y5kwoxdERTy-vA_DLCVkwp_oUZyAtwLY0QbluHblnyl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57" y="2132856"/>
            <a:ext cx="2985938" cy="210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 descr="Image result for plate garnishe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952" y="4408819"/>
            <a:ext cx="3017026" cy="226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20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977</Words>
  <Application>Microsoft Office PowerPoint</Application>
  <PresentationFormat>On-screen Show (4:3)</PresentationFormat>
  <Paragraphs>89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PT Sans</vt:lpstr>
      <vt:lpstr>ヒラギノ角ゴ Pro W3</vt:lpstr>
      <vt:lpstr>Office Theme</vt:lpstr>
      <vt:lpstr>Cyflwyno a Steilio Bwyd</vt:lpstr>
      <vt:lpstr>Rydyn ni’n bwyta gyda’n llygaid</vt:lpstr>
      <vt:lpstr>Pwyntiau i feddwl am pan yn steilio bwyd.</vt:lpstr>
      <vt:lpstr>1. Y cynhaliad/cefndir</vt:lpstr>
      <vt:lpstr>2. Y canolbwynt</vt:lpstr>
      <vt:lpstr>3. Lliw</vt:lpstr>
      <vt:lpstr>3. Lliw</vt:lpstr>
      <vt:lpstr>4. Gweadau</vt:lpstr>
      <vt:lpstr>5. Addurno ac ychwanegu garnais</vt:lpstr>
      <vt:lpstr>5. Y cyffyrddiadau olaf</vt:lpstr>
      <vt:lpstr>5. Y cyffyrddiadau olaf</vt:lpstr>
      <vt:lpstr>Cyfrinachau’r grefft</vt:lpstr>
      <vt:lpstr>Cyfrinachau’r grefft</vt:lpstr>
      <vt:lpstr>Cyfrinachau’r grefft</vt:lpstr>
      <vt:lpstr>Cyfrinachau’r grefft</vt:lpstr>
      <vt:lpstr>Cyfrinachau’r grefft</vt:lpstr>
      <vt:lpstr>Cyrfinachau’r grefft</vt:lpstr>
      <vt:lpstr>Cyfrinachau’r grefft</vt:lpstr>
      <vt:lpstr>Cyfrinachau’r grefft</vt:lpstr>
      <vt:lpstr>Cyfrinachau’r grefft</vt:lpstr>
      <vt:lpstr>Tŵls ac offer</vt:lpstr>
      <vt:lpstr>Tŵls ac offer</vt:lpstr>
      <vt:lpstr>Gosod yr olygfa/ props</vt:lpstr>
      <vt:lpstr>Byddwch yn ffasiynol! Trends bwyd.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James</dc:creator>
  <cp:lastModifiedBy>Liz Hunter</cp:lastModifiedBy>
  <cp:revision>39</cp:revision>
  <dcterms:created xsi:type="dcterms:W3CDTF">2017-03-16T10:37:29Z</dcterms:created>
  <dcterms:modified xsi:type="dcterms:W3CDTF">2024-09-16T14:55:49Z</dcterms:modified>
</cp:coreProperties>
</file>